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0"/>
  </p:notesMasterIdLst>
  <p:sldIdLst>
    <p:sldId id="256" r:id="rId2"/>
    <p:sldId id="257" r:id="rId3"/>
    <p:sldId id="474" r:id="rId4"/>
    <p:sldId id="550" r:id="rId5"/>
    <p:sldId id="476" r:id="rId6"/>
    <p:sldId id="359" r:id="rId7"/>
    <p:sldId id="258" r:id="rId8"/>
    <p:sldId id="525" r:id="rId9"/>
    <p:sldId id="526" r:id="rId10"/>
    <p:sldId id="527" r:id="rId11"/>
    <p:sldId id="529" r:id="rId12"/>
    <p:sldId id="531" r:id="rId13"/>
    <p:sldId id="534" r:id="rId14"/>
    <p:sldId id="539" r:id="rId15"/>
    <p:sldId id="541" r:id="rId16"/>
    <p:sldId id="680" r:id="rId17"/>
    <p:sldId id="679" r:id="rId18"/>
    <p:sldId id="367" r:id="rId19"/>
    <p:sldId id="681" r:id="rId20"/>
    <p:sldId id="619" r:id="rId21"/>
    <p:sldId id="520" r:id="rId22"/>
    <p:sldId id="259" r:id="rId23"/>
    <p:sldId id="260" r:id="rId24"/>
    <p:sldId id="261" r:id="rId25"/>
    <p:sldId id="262" r:id="rId26"/>
    <p:sldId id="362" r:id="rId27"/>
    <p:sldId id="363" r:id="rId28"/>
    <p:sldId id="376" r:id="rId29"/>
    <p:sldId id="622" r:id="rId30"/>
    <p:sldId id="365" r:id="rId31"/>
    <p:sldId id="383" r:id="rId32"/>
    <p:sldId id="268" r:id="rId33"/>
    <p:sldId id="269" r:id="rId34"/>
    <p:sldId id="271" r:id="rId35"/>
    <p:sldId id="625" r:id="rId36"/>
    <p:sldId id="542" r:id="rId37"/>
    <p:sldId id="405" r:id="rId38"/>
    <p:sldId id="272" r:id="rId39"/>
    <p:sldId id="620" r:id="rId40"/>
    <p:sldId id="621" r:id="rId41"/>
    <p:sldId id="280" r:id="rId42"/>
    <p:sldId id="407" r:id="rId43"/>
    <p:sldId id="626" r:id="rId44"/>
    <p:sldId id="627" r:id="rId45"/>
    <p:sldId id="282" r:id="rId46"/>
    <p:sldId id="485" r:id="rId47"/>
    <p:sldId id="283" r:id="rId48"/>
    <p:sldId id="668" r:id="rId49"/>
    <p:sldId id="487" r:id="rId50"/>
    <p:sldId id="486" r:id="rId51"/>
    <p:sldId id="490" r:id="rId52"/>
    <p:sldId id="306" r:id="rId53"/>
    <p:sldId id="545" r:id="rId54"/>
    <p:sldId id="308" r:id="rId55"/>
    <p:sldId id="311" r:id="rId56"/>
    <p:sldId id="315" r:id="rId57"/>
    <p:sldId id="551" r:id="rId58"/>
    <p:sldId id="547" r:id="rId59"/>
    <p:sldId id="669" r:id="rId60"/>
    <p:sldId id="670" r:id="rId61"/>
    <p:sldId id="412" r:id="rId62"/>
    <p:sldId id="536" r:id="rId63"/>
    <p:sldId id="682" r:id="rId64"/>
    <p:sldId id="672" r:id="rId65"/>
    <p:sldId id="673" r:id="rId66"/>
    <p:sldId id="678" r:id="rId67"/>
    <p:sldId id="674" r:id="rId68"/>
    <p:sldId id="537" r:id="rId69"/>
  </p:sldIdLst>
  <p:sldSz cx="9144000" cy="6858000" type="screen4x3"/>
  <p:notesSz cx="6858000" cy="9144000"/>
  <p:custDataLst>
    <p:tags r:id="rId71"/>
  </p:custDataLst>
  <p:defaultTextStyle>
    <a:defPPr>
      <a:defRPr lang="zh-CN"/>
    </a:defPPr>
    <a:lvl1pPr marL="0" lvl="0" indent="0" algn="l" defTabSz="914400" rtl="0" eaLnBrk="0" fontAlgn="base" latinLnBrk="0" hangingPunct="0">
      <a:lnSpc>
        <a:spcPct val="100000"/>
      </a:lnSpc>
      <a:spcBef>
        <a:spcPct val="0"/>
      </a:spcBef>
      <a:spcAft>
        <a:spcPct val="0"/>
      </a:spcAft>
      <a:buNone/>
      <a:defRPr sz="2000" b="0" i="0" u="none" kern="1200" baseline="0">
        <a:solidFill>
          <a:srgbClr val="FFFF00"/>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000" b="0" i="0" u="none" kern="1200" baseline="0">
        <a:solidFill>
          <a:srgbClr val="FFFF00"/>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0" i="0" u="none" kern="1200" baseline="0">
        <a:solidFill>
          <a:srgbClr val="FFFF00"/>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0" i="0" u="none" kern="1200" baseline="0">
        <a:solidFill>
          <a:srgbClr val="FFFF00"/>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0" i="0" u="none" kern="1200" baseline="0">
        <a:solidFill>
          <a:srgbClr val="FFFF00"/>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000" b="0" i="0" u="none" kern="1200" baseline="0">
        <a:solidFill>
          <a:srgbClr val="FFFF00"/>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000" b="0" i="0" u="none" kern="1200" baseline="0">
        <a:solidFill>
          <a:srgbClr val="FFFF00"/>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000" b="0" i="0" u="none" kern="1200" baseline="0">
        <a:solidFill>
          <a:srgbClr val="FFFF00"/>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000" b="0" i="0" u="none" kern="1200" baseline="0">
        <a:solidFill>
          <a:srgbClr val="FFFF00"/>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44" userDrawn="1">
          <p15:clr>
            <a:srgbClr val="A4A3A4"/>
          </p15:clr>
        </p15:guide>
        <p15:guide id="2" pos="29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0000"/>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79" d="100"/>
          <a:sy n="79" d="100"/>
        </p:scale>
        <p:origin x="802" y="48"/>
      </p:cViewPr>
      <p:guideLst>
        <p:guide orient="horz" pos="2144"/>
        <p:guide pos="2920"/>
      </p:guideLst>
    </p:cSldViewPr>
  </p:slideViewPr>
  <p:notesTextViewPr>
    <p:cViewPr>
      <p:scale>
        <a:sx n="100" d="100"/>
        <a:sy n="100" d="100"/>
      </p:scale>
      <p:origin x="0" y="0"/>
    </p:cViewPr>
  </p:notesTextViewPr>
  <p:sorterViewPr showFormatting="0">
    <p:cViewPr>
      <p:scale>
        <a:sx n="75" d="100"/>
        <a:sy n="75" d="100"/>
      </p:scale>
      <p:origin x="0" y="24012"/>
    </p:cViewPr>
  </p:sorterViewPr>
  <p:gridSpacing cx="76198" cy="7619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ags" Target="tags/tag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buFontTx/>
              <a:buNone/>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endParaRPr>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buFontTx/>
              <a:buNone/>
              <a:defRPr sz="1200">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endParaRPr>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buFontTx/>
              <a:buNone/>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noProof="1" dirty="0"/>
            </a:lvl1pPr>
          </a:lstStyle>
          <a:p>
            <a:pPr marL="0" marR="0" lvl="0" indent="0" algn="r" defTabSz="914400" rtl="0" eaLnBrk="1" fontAlgn="base" latinLnBrk="0" hangingPunct="1">
              <a:lnSpc>
                <a:spcPct val="100000"/>
              </a:lnSpc>
              <a:spcBef>
                <a:spcPct val="0"/>
              </a:spcBef>
              <a:spcAft>
                <a:spcPct val="0"/>
              </a:spcAft>
              <a:buClrTx/>
              <a:buSzTx/>
              <a:buFontTx/>
              <a:buNone/>
              <a:defRPr/>
            </a:pPr>
            <a:fld id="{4BCCAAA2-F8ED-4453-BB9C-5C8E86ECC4F9}" type="slidenum">
              <a:rPr kumimoji="0" lang="zh-CN" altLang="en-US" sz="1200" b="0" i="0" u="none" strike="noStrike" kern="1200" cap="none" spc="0" normalizeH="0" baseline="0" noProof="1">
                <a:ln>
                  <a:noFill/>
                </a:ln>
                <a:solidFill>
                  <a:srgbClr val="FFFF00"/>
                </a:solidFill>
                <a:effectLst/>
                <a:uLnTx/>
                <a:uFillTx/>
                <a:latin typeface="Arial" panose="020B0604020202020204" pitchFamily="34" charset="0"/>
                <a:ea typeface="宋体" panose="02010600030101010101" pitchFamily="2" charset="-122"/>
                <a:cs typeface="+mn-cs"/>
              </a:rPr>
              <a:t>‹#›</a:t>
            </a:fld>
            <a:endParaRPr kumimoji="0" lang="zh-CN" altLang="en-US" sz="1200" b="0" i="0" u="none" strike="noStrike" kern="1200" cap="none" spc="0" normalizeH="0" baseline="0" noProof="1">
              <a:ln>
                <a:noFill/>
              </a:ln>
              <a:solidFill>
                <a:srgbClr val="FFFF00"/>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TextEdit="1"/>
          </p:cNvSpPr>
          <p:nvPr>
            <p:ph type="sldImg"/>
          </p:nvPr>
        </p:nvSpPr>
        <p:spPr>
          <a:ln>
            <a:solidFill>
              <a:srgbClr val="000000">
                <a:alpha val="100000"/>
              </a:srgbClr>
            </a:solidFill>
            <a:miter lim="800000"/>
          </a:ln>
        </p:spPr>
      </p:sp>
      <p:sp>
        <p:nvSpPr>
          <p:cNvPr id="6147" name="Rectangle 3"/>
          <p:cNvSpPr>
            <a:spLocks noGrp="1"/>
          </p:cNvSpPr>
          <p:nvPr>
            <p:ph type="body"/>
          </p:nvPr>
        </p:nvSpPr>
        <p:spPr>
          <a:xfrm>
            <a:off x="914400" y="4343400"/>
            <a:ext cx="5029200" cy="4114800"/>
          </a:xfrm>
          <a:noFill/>
          <a:ln>
            <a:noFill/>
          </a:ln>
        </p:spPr>
        <p:txBody>
          <a:bodyPr wrap="square" lIns="91440" tIns="45720" rIns="91440" bIns="45720" anchor="t" anchorCtr="0"/>
          <a:lstStyle/>
          <a:p>
            <a:pPr lvl="0" eaLnBrk="1" hangingPunct="1">
              <a:spcBef>
                <a:spcPct val="0"/>
              </a:spcBef>
            </a:pPr>
            <a:endParaRPr lang="zh-CN" altLang="zh-C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7544DEA-AE2D-4929-A595-C1C034625C03}" type="slidenum">
              <a:rPr kumimoji="0" lang="en-US" altLang="zh-CN" sz="1200" b="0" i="0" u="none" strike="noStrike" kern="1200" cap="none" spc="0" normalizeH="0" baseline="0" noProof="1">
                <a:ln>
                  <a:noFill/>
                </a:ln>
                <a:solidFill>
                  <a:schemeClr val="tx1"/>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1">
              <a:ln>
                <a:noFill/>
              </a:ln>
              <a:solidFill>
                <a:schemeClr val="tx1"/>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7544DEA-AE2D-4929-A595-C1C034625C03}" type="slidenum">
              <a:rPr kumimoji="0" lang="en-US" altLang="zh-CN" sz="1200" b="0" i="0" u="none" strike="noStrike" kern="1200" cap="none" spc="0" normalizeH="0" baseline="0" noProof="1">
                <a:ln>
                  <a:noFill/>
                </a:ln>
                <a:solidFill>
                  <a:schemeClr val="tx1"/>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1">
              <a:ln>
                <a:noFill/>
              </a:ln>
              <a:solidFill>
                <a:schemeClr val="tx1"/>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600"/>
            <a:ext cx="2057400" cy="5867400"/>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28600"/>
            <a:ext cx="6019800" cy="5867400"/>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7544DEA-AE2D-4929-A595-C1C034625C03}" type="slidenum">
              <a:rPr kumimoji="0" lang="en-US" altLang="zh-CN" sz="1200" b="0" i="0" u="none" strike="noStrike" kern="1200" cap="none" spc="0" normalizeH="0" baseline="0" noProof="1">
                <a:ln>
                  <a:noFill/>
                </a:ln>
                <a:solidFill>
                  <a:schemeClr val="tx1"/>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1">
              <a:ln>
                <a:noFill/>
              </a:ln>
              <a:solidFill>
                <a:schemeClr val="tx1"/>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600"/>
            <a:ext cx="8229600" cy="1143000"/>
          </a:xfrm>
        </p:spPr>
        <p:txBody>
          <a:bodyPr/>
          <a:lstStyle/>
          <a:p>
            <a:r>
              <a:rPr lang="zh-CN" altLang="en-US" noProof="1" smtClean="0"/>
              <a:t>单击此处编辑母版标题样式</a:t>
            </a:r>
            <a:endParaRPr lang="zh-CN" altLang="en-US" noProof="1"/>
          </a:p>
        </p:txBody>
      </p:sp>
      <p:sp>
        <p:nvSpPr>
          <p:cNvPr id="3" name="图表占位符 2"/>
          <p:cNvSpPr>
            <a:spLocks noGrp="1"/>
          </p:cNvSpPr>
          <p:nvPr>
            <p:ph type="chart" idx="1"/>
          </p:nvPr>
        </p:nvSpPr>
        <p:spPr>
          <a:xfrm>
            <a:off x="457200" y="1600200"/>
            <a:ext cx="8229600" cy="44958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tx2"/>
              </a:buClr>
              <a:buSzTx/>
              <a:buFontTx/>
              <a:buChar char="•"/>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7544DEA-AE2D-4929-A595-C1C034625C03}" type="slidenum">
              <a:rPr kumimoji="0" lang="en-US" altLang="zh-CN" sz="1200" b="0" i="0" u="none" strike="noStrike" kern="1200" cap="none" spc="0" normalizeH="0" baseline="0" noProof="1">
                <a:ln>
                  <a:noFill/>
                </a:ln>
                <a:solidFill>
                  <a:schemeClr val="tx1"/>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1">
              <a:ln>
                <a:noFill/>
              </a:ln>
              <a:solidFill>
                <a:schemeClr val="tx1"/>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7544DEA-AE2D-4929-A595-C1C034625C03}" type="slidenum">
              <a:rPr kumimoji="0" lang="en-US" altLang="zh-CN" sz="1200" b="0" i="0" u="none" strike="noStrike" kern="1200" cap="none" spc="0" normalizeH="0" baseline="0" noProof="1">
                <a:ln>
                  <a:noFill/>
                </a:ln>
                <a:solidFill>
                  <a:schemeClr val="tx1"/>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1">
              <a:ln>
                <a:noFill/>
              </a:ln>
              <a:solidFill>
                <a:schemeClr val="tx1"/>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7544DEA-AE2D-4929-A595-C1C034625C03}" type="slidenum">
              <a:rPr kumimoji="0" lang="en-US" altLang="zh-CN" sz="1200" b="0" i="0" u="none" strike="noStrike" kern="1200" cap="none" spc="0" normalizeH="0" baseline="0" noProof="1">
                <a:ln>
                  <a:noFill/>
                </a:ln>
                <a:solidFill>
                  <a:schemeClr val="tx1"/>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1">
              <a:ln>
                <a:noFill/>
              </a:ln>
              <a:solidFill>
                <a:schemeClr val="tx1"/>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7544DEA-AE2D-4929-A595-C1C034625C03}" type="slidenum">
              <a:rPr kumimoji="0" lang="en-US" altLang="zh-CN" sz="1200" b="0" i="0" u="none" strike="noStrike" kern="1200" cap="none" spc="0" normalizeH="0" baseline="0" noProof="1">
                <a:ln>
                  <a:noFill/>
                </a:ln>
                <a:solidFill>
                  <a:schemeClr val="tx1"/>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1">
              <a:ln>
                <a:noFill/>
              </a:ln>
              <a:solidFill>
                <a:schemeClr val="tx1"/>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7544DEA-AE2D-4929-A595-C1C034625C03}" type="slidenum">
              <a:rPr kumimoji="0" lang="en-US" altLang="zh-CN" sz="1200" b="0" i="0" u="none" strike="noStrike" kern="1200" cap="none" spc="0" normalizeH="0" baseline="0" noProof="1">
                <a:ln>
                  <a:noFill/>
                </a:ln>
                <a:solidFill>
                  <a:schemeClr val="tx1"/>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1">
              <a:ln>
                <a:noFill/>
              </a:ln>
              <a:solidFill>
                <a:schemeClr val="tx1"/>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7544DEA-AE2D-4929-A595-C1C034625C03}" type="slidenum">
              <a:rPr kumimoji="0" lang="en-US" altLang="zh-CN" sz="1200" b="0" i="0" u="none" strike="noStrike" kern="1200" cap="none" spc="0" normalizeH="0" baseline="0" noProof="1">
                <a:ln>
                  <a:noFill/>
                </a:ln>
                <a:solidFill>
                  <a:schemeClr val="tx1"/>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1">
              <a:ln>
                <a:noFill/>
              </a:ln>
              <a:solidFill>
                <a:schemeClr val="tx1"/>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7544DEA-AE2D-4929-A595-C1C034625C03}" type="slidenum">
              <a:rPr kumimoji="0" lang="en-US" altLang="zh-CN" sz="1200" b="0" i="0" u="none" strike="noStrike" kern="1200" cap="none" spc="0" normalizeH="0" baseline="0" noProof="1">
                <a:ln>
                  <a:noFill/>
                </a:ln>
                <a:solidFill>
                  <a:schemeClr val="tx1"/>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1">
              <a:ln>
                <a:noFill/>
              </a:ln>
              <a:solidFill>
                <a:schemeClr val="tx1"/>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7544DEA-AE2D-4929-A595-C1C034625C03}" type="slidenum">
              <a:rPr kumimoji="0" lang="en-US" altLang="zh-CN" sz="1200" b="0" i="0" u="none" strike="noStrike" kern="1200" cap="none" spc="0" normalizeH="0" baseline="0" noProof="1">
                <a:ln>
                  <a:noFill/>
                </a:ln>
                <a:solidFill>
                  <a:schemeClr val="tx1"/>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1">
              <a:ln>
                <a:noFill/>
              </a:ln>
              <a:solidFill>
                <a:schemeClr val="tx1"/>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7544DEA-AE2D-4929-A595-C1C034625C03}" type="slidenum">
              <a:rPr kumimoji="0" lang="en-US" altLang="zh-CN" sz="1200" b="0" i="0" u="none" strike="noStrike" kern="1200" cap="none" spc="0" normalizeH="0" baseline="0" noProof="1">
                <a:ln>
                  <a:noFill/>
                </a:ln>
                <a:solidFill>
                  <a:schemeClr val="tx1"/>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1">
              <a:ln>
                <a:noFill/>
              </a:ln>
              <a:solidFill>
                <a:schemeClr val="tx1"/>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5"/>
          <a:stretch>
            <a:fillRect/>
          </a:stretch>
        </a:blipFill>
        <a:effectLst/>
      </p:bgPr>
    </p:bg>
    <p:spTree>
      <p:nvGrpSpPr>
        <p:cNvPr id="1" name=""/>
        <p:cNvGrpSpPr/>
        <p:nvPr/>
      </p:nvGrpSpPr>
      <p:grpSpPr>
        <a:xfrm>
          <a:off x="0" y="0"/>
          <a:ext cx="0" cy="0"/>
          <a:chOff x="0" y="0"/>
          <a:chExt cx="0" cy="0"/>
        </a:xfrm>
      </p:grpSpPr>
      <p:grpSp>
        <p:nvGrpSpPr>
          <p:cNvPr id="1026" name="Group 2"/>
          <p:cNvGrpSpPr/>
          <p:nvPr/>
        </p:nvGrpSpPr>
        <p:grpSpPr>
          <a:xfrm>
            <a:off x="0" y="0"/>
            <a:ext cx="9144000" cy="6858000"/>
            <a:chOff x="0" y="0"/>
            <a:chExt cx="5760" cy="4320"/>
          </a:xfrm>
        </p:grpSpPr>
        <p:sp>
          <p:nvSpPr>
            <p:cNvPr id="1050" name="Freeform 3"/>
            <p:cNvSpPr/>
            <p:nvPr/>
          </p:nvSpPr>
          <p:spPr>
            <a:xfrm>
              <a:off x="0" y="3072"/>
              <a:ext cx="5760" cy="1248"/>
            </a:xfrm>
            <a:custGeom>
              <a:avLst/>
              <a:gdLst/>
              <a:ahLst/>
              <a:cxnLst>
                <a:cxn ang="0">
                  <a:pos x="5505" y="678"/>
                </a:cxn>
                <a:cxn ang="0">
                  <a:pos x="0" y="678"/>
                </a:cxn>
                <a:cxn ang="0">
                  <a:pos x="0" y="0"/>
                </a:cxn>
                <a:cxn ang="0">
                  <a:pos x="5505" y="0"/>
                </a:cxn>
                <a:cxn ang="0">
                  <a:pos x="5505" y="678"/>
                </a:cxn>
                <a:cxn ang="0">
                  <a:pos x="5505" y="678"/>
                </a:cxn>
              </a:cxnLst>
              <a:rect l="0" t="0" r="0" b="0"/>
              <a:pathLst>
                <a:path w="6027" h="2296">
                  <a:moveTo>
                    <a:pt x="6027" y="2296"/>
                  </a:moveTo>
                  <a:lnTo>
                    <a:pt x="0" y="2296"/>
                  </a:lnTo>
                  <a:lnTo>
                    <a:pt x="0" y="0"/>
                  </a:lnTo>
                  <a:lnTo>
                    <a:pt x="6027" y="0"/>
                  </a:lnTo>
                  <a:lnTo>
                    <a:pt x="6027" y="2296"/>
                  </a:lnTo>
                  <a:close/>
                </a:path>
              </a:pathLst>
            </a:custGeom>
            <a:gradFill rotWithShape="0">
              <a:gsLst>
                <a:gs pos="0">
                  <a:schemeClr val="bg1">
                    <a:alpha val="100000"/>
                  </a:schemeClr>
                </a:gs>
                <a:gs pos="100000">
                  <a:schemeClr val="accent2">
                    <a:alpha val="100000"/>
                  </a:schemeClr>
                </a:gs>
              </a:gsLst>
              <a:lin ang="5400000" scaled="1"/>
              <a:tileRect/>
            </a:gradFill>
            <a:ln w="9525">
              <a:noFill/>
            </a:ln>
          </p:spPr>
          <p:txBody>
            <a:bodyPr/>
            <a:lstStyle/>
            <a:p>
              <a:endParaRPr lang="zh-CN" altLang="en-US"/>
            </a:p>
          </p:txBody>
        </p:sp>
        <p:sp>
          <p:nvSpPr>
            <p:cNvPr id="7172" name="Freeform 4"/>
            <p:cNvSpPr/>
            <p:nvPr/>
          </p:nvSpPr>
          <p:spPr bwMode="hidden">
            <a:xfrm>
              <a:off x="0" y="0"/>
              <a:ext cx="5760" cy="3072"/>
            </a:xfrm>
            <a:custGeom>
              <a:avLst/>
              <a:gdLst/>
              <a:ahLst/>
              <a:cxnLst>
                <a:cxn ang="0">
                  <a:pos x="6027" y="2296"/>
                </a:cxn>
                <a:cxn ang="0">
                  <a:pos x="0" y="2296"/>
                </a:cxn>
                <a:cxn ang="0">
                  <a:pos x="0" y="0"/>
                </a:cxn>
                <a:cxn ang="0">
                  <a:pos x="6027" y="0"/>
                </a:cxn>
                <a:cxn ang="0">
                  <a:pos x="6027" y="2296"/>
                </a:cxn>
                <a:cxn ang="0">
                  <a:pos x="6027" y="2296"/>
                </a:cxn>
              </a:cxnLst>
              <a:rect l="0" t="0" r="r" b="b"/>
              <a:pathLst>
                <a:path w="6027" h="2296">
                  <a:moveTo>
                    <a:pt x="6027" y="2296"/>
                  </a:moveTo>
                  <a:lnTo>
                    <a:pt x="0" y="2296"/>
                  </a:lnTo>
                  <a:lnTo>
                    <a:pt x="0" y="0"/>
                  </a:lnTo>
                  <a:lnTo>
                    <a:pt x="6027" y="0"/>
                  </a:lnTo>
                  <a:lnTo>
                    <a:pt x="6027" y="2296"/>
                  </a:lnTo>
                  <a:lnTo>
                    <a:pt x="6027" y="2296"/>
                  </a:lnTo>
                  <a:close/>
                </a:path>
              </a:pathLst>
            </a:custGeom>
            <a:gradFill rotWithShape="0">
              <a:gsLst>
                <a:gs pos="0">
                  <a:schemeClr val="bg1">
                    <a:gamma/>
                    <a:shade val="46275"/>
                    <a:invGamma/>
                  </a:schemeClr>
                </a:gs>
                <a:gs pos="100000">
                  <a:schemeClr val="bg1"/>
                </a:gs>
              </a:gsLst>
              <a:lin ang="5400000" scaled="1"/>
            </a:gra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endParaRPr>
            </a:p>
          </p:txBody>
        </p:sp>
      </p:grpSp>
      <p:sp>
        <p:nvSpPr>
          <p:cNvPr id="1027" name="Freeform 5"/>
          <p:cNvSpPr/>
          <p:nvPr/>
        </p:nvSpPr>
        <p:spPr>
          <a:xfrm>
            <a:off x="6248400" y="6262688"/>
            <a:ext cx="2895600" cy="609600"/>
          </a:xfrm>
          <a:custGeom>
            <a:avLst/>
            <a:gdLst/>
            <a:ahLst/>
            <a:cxnLst>
              <a:cxn ang="0">
                <a:pos x="1458681169" y="1510618537"/>
              </a:cxn>
              <a:cxn ang="0">
                <a:pos x="0" y="1510618537"/>
              </a:cxn>
              <a:cxn ang="0">
                <a:pos x="0" y="0"/>
              </a:cxn>
              <a:cxn ang="0">
                <a:pos x="1458681169" y="0"/>
              </a:cxn>
              <a:cxn ang="0">
                <a:pos x="1458681169" y="1510618537"/>
              </a:cxn>
              <a:cxn ang="0">
                <a:pos x="1458681169" y="1510618537"/>
              </a:cxn>
            </a:cxnLst>
            <a:rect l="0" t="0" r="0" b="0"/>
            <a:pathLst>
              <a:path w="5748" h="246">
                <a:moveTo>
                  <a:pt x="5748" y="246"/>
                </a:moveTo>
                <a:lnTo>
                  <a:pt x="0" y="246"/>
                </a:lnTo>
                <a:lnTo>
                  <a:pt x="0" y="0"/>
                </a:lnTo>
                <a:lnTo>
                  <a:pt x="5748" y="0"/>
                </a:lnTo>
                <a:lnTo>
                  <a:pt x="5748" y="246"/>
                </a:lnTo>
                <a:close/>
              </a:path>
            </a:pathLst>
          </a:custGeom>
          <a:gradFill rotWithShape="0">
            <a:gsLst>
              <a:gs pos="0">
                <a:schemeClr val="bg1">
                  <a:alpha val="100000"/>
                </a:schemeClr>
              </a:gs>
              <a:gs pos="100000">
                <a:schemeClr val="hlink">
                  <a:alpha val="100000"/>
                </a:schemeClr>
              </a:gs>
            </a:gsLst>
            <a:lin ang="18900000" scaled="1"/>
            <a:tileRect/>
          </a:gradFill>
          <a:ln w="9525">
            <a:noFill/>
          </a:ln>
        </p:spPr>
        <p:txBody>
          <a:bodyPr/>
          <a:lstStyle/>
          <a:p>
            <a:endParaRPr lang="zh-CN" altLang="en-US"/>
          </a:p>
        </p:txBody>
      </p:sp>
      <p:grpSp>
        <p:nvGrpSpPr>
          <p:cNvPr id="1028" name="Group 6"/>
          <p:cNvGrpSpPr/>
          <p:nvPr/>
        </p:nvGrpSpPr>
        <p:grpSpPr>
          <a:xfrm>
            <a:off x="0" y="6019800"/>
            <a:ext cx="7848600" cy="857250"/>
            <a:chOff x="0" y="3792"/>
            <a:chExt cx="4944" cy="540"/>
          </a:xfrm>
        </p:grpSpPr>
        <p:sp>
          <p:nvSpPr>
            <p:cNvPr id="7175" name="Freeform 7"/>
            <p:cNvSpPr/>
            <p:nvPr/>
          </p:nvSpPr>
          <p:spPr bwMode="ltGray">
            <a:xfrm>
              <a:off x="1488" y="3792"/>
              <a:ext cx="3240" cy="536"/>
            </a:xfrm>
            <a:custGeom>
              <a:avLst/>
              <a:gdLst/>
              <a:ahLst/>
              <a:cxnLst>
                <a:cxn ang="0">
                  <a:pos x="3132" y="469"/>
                </a:cxn>
                <a:cxn ang="0">
                  <a:pos x="2995" y="395"/>
                </a:cxn>
                <a:cxn ang="0">
                  <a:pos x="2911" y="375"/>
                </a:cxn>
                <a:cxn ang="0">
                  <a:pos x="2678" y="228"/>
                </a:cxn>
                <a:cxn ang="0">
                  <a:pos x="2553" y="74"/>
                </a:cxn>
                <a:cxn ang="0">
                  <a:pos x="2457" y="7"/>
                </a:cxn>
                <a:cxn ang="0">
                  <a:pos x="2403" y="47"/>
                </a:cxn>
                <a:cxn ang="0">
                  <a:pos x="2289" y="74"/>
                </a:cxn>
                <a:cxn ang="0">
                  <a:pos x="2134" y="74"/>
                </a:cxn>
                <a:cxn ang="0">
                  <a:pos x="2044" y="128"/>
                </a:cxn>
                <a:cxn ang="0">
                  <a:pos x="1775" y="222"/>
                </a:cxn>
                <a:cxn ang="0">
                  <a:pos x="1602" y="181"/>
                </a:cxn>
                <a:cxn ang="0">
                  <a:pos x="1560" y="101"/>
                </a:cxn>
                <a:cxn ang="0">
                  <a:pos x="1542" y="87"/>
                </a:cxn>
                <a:cxn ang="0">
                  <a:pos x="1446" y="60"/>
                </a:cxn>
                <a:cxn ang="0">
                  <a:pos x="1375" y="74"/>
                </a:cxn>
                <a:cxn ang="0">
                  <a:pos x="1309" y="87"/>
                </a:cxn>
                <a:cxn ang="0">
                  <a:pos x="1243" y="13"/>
                </a:cxn>
                <a:cxn ang="0">
                  <a:pos x="1225" y="0"/>
                </a:cxn>
                <a:cxn ang="0">
                  <a:pos x="1189" y="0"/>
                </a:cxn>
                <a:cxn ang="0">
                  <a:pos x="1106" y="34"/>
                </a:cxn>
                <a:cxn ang="0">
                  <a:pos x="1106" y="34"/>
                </a:cxn>
                <a:cxn ang="0">
                  <a:pos x="1094" y="40"/>
                </a:cxn>
                <a:cxn ang="0">
                  <a:pos x="1070" y="54"/>
                </a:cxn>
                <a:cxn ang="0">
                  <a:pos x="1034" y="74"/>
                </a:cxn>
                <a:cxn ang="0">
                  <a:pos x="1004" y="74"/>
                </a:cxn>
                <a:cxn ang="0">
                  <a:pos x="986" y="74"/>
                </a:cxn>
                <a:cxn ang="0">
                  <a:pos x="956" y="81"/>
                </a:cxn>
                <a:cxn ang="0">
                  <a:pos x="920" y="94"/>
                </a:cxn>
                <a:cxn ang="0">
                  <a:pos x="884" y="107"/>
                </a:cxn>
                <a:cxn ang="0">
                  <a:pos x="843" y="128"/>
                </a:cxn>
                <a:cxn ang="0">
                  <a:pos x="813" y="141"/>
                </a:cxn>
                <a:cxn ang="0">
                  <a:pos x="789" y="148"/>
                </a:cxn>
                <a:cxn ang="0">
                  <a:pos x="783" y="154"/>
                </a:cxn>
                <a:cxn ang="0">
                  <a:pos x="556" y="228"/>
                </a:cxn>
                <a:cxn ang="0">
                  <a:pos x="394" y="294"/>
                </a:cxn>
                <a:cxn ang="0">
                  <a:pos x="107" y="462"/>
                </a:cxn>
                <a:cxn ang="0">
                  <a:pos x="0" y="536"/>
                </a:cxn>
                <a:cxn ang="0">
                  <a:pos x="3240" y="536"/>
                </a:cxn>
                <a:cxn ang="0">
                  <a:pos x="3132" y="469"/>
                </a:cxn>
                <a:cxn ang="0">
                  <a:pos x="3132" y="469"/>
                </a:cxn>
              </a:cxnLst>
              <a:rect l="0" t="0" r="r" b="b"/>
              <a:pathLst>
                <a:path w="3240" h="536">
                  <a:moveTo>
                    <a:pt x="3132" y="469"/>
                  </a:moveTo>
                  <a:lnTo>
                    <a:pt x="2995" y="395"/>
                  </a:lnTo>
                  <a:lnTo>
                    <a:pt x="2911" y="375"/>
                  </a:lnTo>
                  <a:lnTo>
                    <a:pt x="2678" y="228"/>
                  </a:lnTo>
                  <a:lnTo>
                    <a:pt x="2553" y="74"/>
                  </a:lnTo>
                  <a:lnTo>
                    <a:pt x="2457" y="7"/>
                  </a:lnTo>
                  <a:lnTo>
                    <a:pt x="2403" y="47"/>
                  </a:lnTo>
                  <a:lnTo>
                    <a:pt x="2289" y="74"/>
                  </a:lnTo>
                  <a:lnTo>
                    <a:pt x="2134" y="74"/>
                  </a:lnTo>
                  <a:lnTo>
                    <a:pt x="2044" y="128"/>
                  </a:lnTo>
                  <a:lnTo>
                    <a:pt x="1775" y="222"/>
                  </a:lnTo>
                  <a:lnTo>
                    <a:pt x="1602" y="181"/>
                  </a:lnTo>
                  <a:lnTo>
                    <a:pt x="1560" y="101"/>
                  </a:lnTo>
                  <a:lnTo>
                    <a:pt x="1542" y="87"/>
                  </a:lnTo>
                  <a:lnTo>
                    <a:pt x="1446" y="60"/>
                  </a:lnTo>
                  <a:lnTo>
                    <a:pt x="1375" y="74"/>
                  </a:lnTo>
                  <a:lnTo>
                    <a:pt x="1309" y="87"/>
                  </a:lnTo>
                  <a:lnTo>
                    <a:pt x="1243" y="13"/>
                  </a:lnTo>
                  <a:lnTo>
                    <a:pt x="1225" y="0"/>
                  </a:lnTo>
                  <a:lnTo>
                    <a:pt x="1189" y="0"/>
                  </a:lnTo>
                  <a:lnTo>
                    <a:pt x="1106" y="34"/>
                  </a:lnTo>
                  <a:lnTo>
                    <a:pt x="1106" y="34"/>
                  </a:lnTo>
                  <a:lnTo>
                    <a:pt x="1094" y="40"/>
                  </a:lnTo>
                  <a:lnTo>
                    <a:pt x="1070" y="54"/>
                  </a:lnTo>
                  <a:lnTo>
                    <a:pt x="1034" y="74"/>
                  </a:lnTo>
                  <a:lnTo>
                    <a:pt x="1004" y="74"/>
                  </a:lnTo>
                  <a:lnTo>
                    <a:pt x="986" y="74"/>
                  </a:lnTo>
                  <a:lnTo>
                    <a:pt x="956" y="81"/>
                  </a:lnTo>
                  <a:lnTo>
                    <a:pt x="920" y="94"/>
                  </a:lnTo>
                  <a:lnTo>
                    <a:pt x="884" y="107"/>
                  </a:lnTo>
                  <a:lnTo>
                    <a:pt x="843" y="128"/>
                  </a:lnTo>
                  <a:lnTo>
                    <a:pt x="813" y="141"/>
                  </a:lnTo>
                  <a:lnTo>
                    <a:pt x="789" y="148"/>
                  </a:lnTo>
                  <a:lnTo>
                    <a:pt x="783" y="154"/>
                  </a:lnTo>
                  <a:lnTo>
                    <a:pt x="556" y="228"/>
                  </a:lnTo>
                  <a:lnTo>
                    <a:pt x="394" y="294"/>
                  </a:lnTo>
                  <a:lnTo>
                    <a:pt x="107" y="462"/>
                  </a:lnTo>
                  <a:lnTo>
                    <a:pt x="0" y="536"/>
                  </a:lnTo>
                  <a:lnTo>
                    <a:pt x="3240" y="536"/>
                  </a:lnTo>
                  <a:lnTo>
                    <a:pt x="3132" y="469"/>
                  </a:lnTo>
                  <a:lnTo>
                    <a:pt x="3132" y="469"/>
                  </a:lnTo>
                  <a:close/>
                </a:path>
              </a:pathLst>
            </a:custGeom>
            <a:gradFill rotWithShape="0">
              <a:gsLst>
                <a:gs pos="0">
                  <a:schemeClr val="bg2">
                    <a:gamma/>
                    <a:tint val="66667"/>
                    <a:invGamma/>
                  </a:schemeClr>
                </a:gs>
                <a:gs pos="100000">
                  <a:schemeClr val="bg2"/>
                </a:gs>
              </a:gsLst>
              <a:lin ang="5400000" scaled="1"/>
            </a:gra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endParaRPr>
            </a:p>
          </p:txBody>
        </p:sp>
        <p:grpSp>
          <p:nvGrpSpPr>
            <p:cNvPr id="1043" name="Group 8"/>
            <p:cNvGrpSpPr/>
            <p:nvPr userDrawn="1"/>
          </p:nvGrpSpPr>
          <p:grpSpPr>
            <a:xfrm>
              <a:off x="2486" y="3792"/>
              <a:ext cx="2458" cy="540"/>
              <a:chOff x="2486" y="3792"/>
              <a:chExt cx="2458" cy="540"/>
            </a:xfrm>
          </p:grpSpPr>
          <p:sp>
            <p:nvSpPr>
              <p:cNvPr id="1045" name="Freeform 9"/>
              <p:cNvSpPr/>
              <p:nvPr/>
            </p:nvSpPr>
            <p:spPr>
              <a:xfrm>
                <a:off x="3948" y="3799"/>
                <a:ext cx="996" cy="533"/>
              </a:xfrm>
              <a:custGeom>
                <a:avLst/>
                <a:gdLst/>
                <a:ahLst/>
                <a:cxnLst>
                  <a:cxn ang="0">
                    <a:pos x="636" y="373"/>
                  </a:cxn>
                  <a:cxn ang="0">
                    <a:pos x="495" y="370"/>
                  </a:cxn>
                  <a:cxn ang="0">
                    <a:pos x="280" y="249"/>
                  </a:cxn>
                  <a:cxn ang="0">
                    <a:pos x="127" y="66"/>
                  </a:cxn>
                  <a:cxn ang="0">
                    <a:pos x="0" y="0"/>
                  </a:cxn>
                  <a:cxn ang="0">
                    <a:pos x="22" y="26"/>
                  </a:cxn>
                  <a:cxn ang="0">
                    <a:pos x="0" y="65"/>
                  </a:cxn>
                  <a:cxn ang="0">
                    <a:pos x="30" y="119"/>
                  </a:cxn>
                  <a:cxn ang="0">
                    <a:pos x="75" y="243"/>
                  </a:cxn>
                  <a:cxn ang="0">
                    <a:pos x="45" y="422"/>
                  </a:cxn>
                  <a:cxn ang="0">
                    <a:pos x="200" y="329"/>
                  </a:cxn>
                  <a:cxn ang="0">
                    <a:pos x="612" y="533"/>
                  </a:cxn>
                  <a:cxn ang="0">
                    <a:pos x="996" y="529"/>
                  </a:cxn>
                  <a:cxn ang="0">
                    <a:pos x="828" y="473"/>
                  </a:cxn>
                  <a:cxn ang="0">
                    <a:pos x="636" y="373"/>
                  </a:cxn>
                </a:cxnLst>
                <a:rect l="0" t="0" r="0" b="0"/>
                <a:pathLst>
                  <a:path w="996" h="533">
                    <a:moveTo>
                      <a:pt x="636" y="373"/>
                    </a:moveTo>
                    <a:lnTo>
                      <a:pt x="495" y="370"/>
                    </a:lnTo>
                    <a:lnTo>
                      <a:pt x="280" y="249"/>
                    </a:lnTo>
                    <a:lnTo>
                      <a:pt x="127" y="66"/>
                    </a:lnTo>
                    <a:lnTo>
                      <a:pt x="0" y="0"/>
                    </a:lnTo>
                    <a:lnTo>
                      <a:pt x="22" y="26"/>
                    </a:lnTo>
                    <a:lnTo>
                      <a:pt x="0" y="65"/>
                    </a:lnTo>
                    <a:lnTo>
                      <a:pt x="30" y="119"/>
                    </a:lnTo>
                    <a:lnTo>
                      <a:pt x="75" y="243"/>
                    </a:lnTo>
                    <a:lnTo>
                      <a:pt x="45" y="422"/>
                    </a:lnTo>
                    <a:lnTo>
                      <a:pt x="200" y="329"/>
                    </a:lnTo>
                    <a:lnTo>
                      <a:pt x="612" y="533"/>
                    </a:lnTo>
                    <a:lnTo>
                      <a:pt x="996" y="529"/>
                    </a:lnTo>
                    <a:lnTo>
                      <a:pt x="828" y="473"/>
                    </a:lnTo>
                    <a:lnTo>
                      <a:pt x="636" y="373"/>
                    </a:lnTo>
                    <a:close/>
                  </a:path>
                </a:pathLst>
              </a:custGeom>
              <a:solidFill>
                <a:schemeClr val="bg2">
                  <a:alpha val="100000"/>
                </a:schemeClr>
              </a:solidFill>
              <a:ln w="9525">
                <a:noFill/>
              </a:ln>
            </p:spPr>
            <p:txBody>
              <a:bodyPr/>
              <a:lstStyle/>
              <a:p>
                <a:endParaRPr lang="zh-CN" altLang="en-US"/>
              </a:p>
            </p:txBody>
          </p:sp>
          <p:sp>
            <p:nvSpPr>
              <p:cNvPr id="1046" name="Freeform 10"/>
              <p:cNvSpPr/>
              <p:nvPr/>
            </p:nvSpPr>
            <p:spPr>
              <a:xfrm>
                <a:off x="2677" y="3792"/>
                <a:ext cx="186" cy="395"/>
              </a:xfrm>
              <a:custGeom>
                <a:avLst/>
                <a:gdLst/>
                <a:ahLst/>
                <a:cxnLst>
                  <a:cxn ang="0">
                    <a:pos x="36" y="0"/>
                  </a:cxn>
                  <a:cxn ang="0">
                    <a:pos x="54" y="22"/>
                  </a:cxn>
                  <a:cxn ang="0">
                    <a:pos x="24" y="38"/>
                  </a:cxn>
                  <a:cxn ang="0">
                    <a:pos x="18" y="83"/>
                  </a:cxn>
                  <a:cxn ang="0">
                    <a:pos x="42" y="143"/>
                  </a:cxn>
                  <a:cxn ang="0">
                    <a:pos x="48" y="203"/>
                  </a:cxn>
                  <a:cxn ang="0">
                    <a:pos x="0" y="442"/>
                  </a:cxn>
                  <a:cxn ang="0">
                    <a:pos x="54" y="292"/>
                  </a:cxn>
                  <a:cxn ang="0">
                    <a:pos x="84" y="271"/>
                  </a:cxn>
                  <a:cxn ang="0">
                    <a:pos x="126" y="158"/>
                  </a:cxn>
                  <a:cxn ang="0">
                    <a:pos x="144" y="150"/>
                  </a:cxn>
                  <a:cxn ang="0">
                    <a:pos x="144" y="113"/>
                  </a:cxn>
                  <a:cxn ang="0">
                    <a:pos x="186" y="83"/>
                  </a:cxn>
                  <a:cxn ang="0">
                    <a:pos x="162" y="75"/>
                  </a:cxn>
                  <a:cxn ang="0">
                    <a:pos x="36" y="0"/>
                  </a:cxn>
                  <a:cxn ang="0">
                    <a:pos x="36" y="0"/>
                  </a:cxn>
                </a:cxnLst>
                <a:rect l="0" t="0" r="0" b="0"/>
                <a:pathLst>
                  <a:path w="186" h="353">
                    <a:moveTo>
                      <a:pt x="36" y="0"/>
                    </a:moveTo>
                    <a:lnTo>
                      <a:pt x="54" y="18"/>
                    </a:lnTo>
                    <a:lnTo>
                      <a:pt x="24" y="30"/>
                    </a:lnTo>
                    <a:lnTo>
                      <a:pt x="18" y="66"/>
                    </a:lnTo>
                    <a:lnTo>
                      <a:pt x="42" y="114"/>
                    </a:lnTo>
                    <a:lnTo>
                      <a:pt x="48" y="162"/>
                    </a:lnTo>
                    <a:lnTo>
                      <a:pt x="0" y="353"/>
                    </a:lnTo>
                    <a:lnTo>
                      <a:pt x="54" y="233"/>
                    </a:lnTo>
                    <a:lnTo>
                      <a:pt x="84" y="216"/>
                    </a:lnTo>
                    <a:lnTo>
                      <a:pt x="126" y="126"/>
                    </a:lnTo>
                    <a:lnTo>
                      <a:pt x="144" y="120"/>
                    </a:lnTo>
                    <a:lnTo>
                      <a:pt x="144" y="90"/>
                    </a:lnTo>
                    <a:lnTo>
                      <a:pt x="186" y="66"/>
                    </a:lnTo>
                    <a:lnTo>
                      <a:pt x="162" y="60"/>
                    </a:lnTo>
                    <a:lnTo>
                      <a:pt x="36" y="0"/>
                    </a:lnTo>
                    <a:close/>
                  </a:path>
                </a:pathLst>
              </a:custGeom>
              <a:solidFill>
                <a:schemeClr val="bg2">
                  <a:alpha val="100000"/>
                </a:schemeClr>
              </a:solidFill>
              <a:ln w="9525">
                <a:noFill/>
              </a:ln>
            </p:spPr>
            <p:txBody>
              <a:bodyPr/>
              <a:lstStyle/>
              <a:p>
                <a:endParaRPr lang="zh-CN" altLang="en-US"/>
              </a:p>
            </p:txBody>
          </p:sp>
          <p:sp>
            <p:nvSpPr>
              <p:cNvPr id="1047" name="Freeform 11"/>
              <p:cNvSpPr/>
              <p:nvPr/>
            </p:nvSpPr>
            <p:spPr>
              <a:xfrm>
                <a:off x="3030" y="3893"/>
                <a:ext cx="378" cy="271"/>
              </a:xfrm>
              <a:custGeom>
                <a:avLst/>
                <a:gdLst/>
                <a:ahLst/>
                <a:cxnLst>
                  <a:cxn ang="0">
                    <a:pos x="18" y="0"/>
                  </a:cxn>
                  <a:cxn ang="0">
                    <a:pos x="12" y="13"/>
                  </a:cxn>
                  <a:cxn ang="0">
                    <a:pos x="0" y="40"/>
                  </a:cxn>
                  <a:cxn ang="0">
                    <a:pos x="60" y="121"/>
                  </a:cxn>
                  <a:cxn ang="0">
                    <a:pos x="310" y="271"/>
                  </a:cxn>
                  <a:cxn ang="0">
                    <a:pos x="290" y="139"/>
                  </a:cxn>
                  <a:cxn ang="0">
                    <a:pos x="378" y="76"/>
                  </a:cxn>
                  <a:cxn ang="0">
                    <a:pos x="251" y="94"/>
                  </a:cxn>
                  <a:cxn ang="0">
                    <a:pos x="90" y="54"/>
                  </a:cxn>
                  <a:cxn ang="0">
                    <a:pos x="18" y="0"/>
                  </a:cxn>
                  <a:cxn ang="0">
                    <a:pos x="18" y="0"/>
                  </a:cxn>
                </a:cxnLst>
                <a:rect l="0" t="0" r="0" b="0"/>
                <a:pathLst>
                  <a:path w="378" h="271">
                    <a:moveTo>
                      <a:pt x="18" y="0"/>
                    </a:moveTo>
                    <a:lnTo>
                      <a:pt x="12" y="13"/>
                    </a:lnTo>
                    <a:lnTo>
                      <a:pt x="0" y="40"/>
                    </a:lnTo>
                    <a:lnTo>
                      <a:pt x="60" y="121"/>
                    </a:lnTo>
                    <a:lnTo>
                      <a:pt x="310" y="271"/>
                    </a:lnTo>
                    <a:lnTo>
                      <a:pt x="290" y="139"/>
                    </a:lnTo>
                    <a:lnTo>
                      <a:pt x="378" y="76"/>
                    </a:lnTo>
                    <a:lnTo>
                      <a:pt x="251" y="94"/>
                    </a:lnTo>
                    <a:lnTo>
                      <a:pt x="90" y="54"/>
                    </a:lnTo>
                    <a:lnTo>
                      <a:pt x="18" y="0"/>
                    </a:lnTo>
                    <a:close/>
                  </a:path>
                </a:pathLst>
              </a:custGeom>
              <a:solidFill>
                <a:schemeClr val="bg2">
                  <a:alpha val="100000"/>
                </a:schemeClr>
              </a:solidFill>
              <a:ln w="9525">
                <a:noFill/>
              </a:ln>
            </p:spPr>
            <p:txBody>
              <a:bodyPr/>
              <a:lstStyle/>
              <a:p>
                <a:endParaRPr lang="zh-CN" altLang="en-US"/>
              </a:p>
            </p:txBody>
          </p:sp>
          <p:sp>
            <p:nvSpPr>
              <p:cNvPr id="1048" name="Freeform 12"/>
              <p:cNvSpPr/>
              <p:nvPr/>
            </p:nvSpPr>
            <p:spPr>
              <a:xfrm>
                <a:off x="3628" y="3866"/>
                <a:ext cx="155" cy="74"/>
              </a:xfrm>
              <a:custGeom>
                <a:avLst/>
                <a:gdLst/>
                <a:ahLst/>
                <a:cxnLst>
                  <a:cxn ang="0">
                    <a:pos x="114" y="0"/>
                  </a:cxn>
                  <a:cxn ang="0">
                    <a:pos x="0" y="0"/>
                  </a:cxn>
                  <a:cxn ang="0">
                    <a:pos x="0" y="0"/>
                  </a:cxn>
                  <a:cxn ang="0">
                    <a:pos x="6" y="8"/>
                  </a:cxn>
                  <a:cxn ang="0">
                    <a:pos x="6" y="22"/>
                  </a:cxn>
                  <a:cxn ang="0">
                    <a:pos x="0" y="30"/>
                  </a:cxn>
                  <a:cxn ang="0">
                    <a:pos x="78" y="75"/>
                  </a:cxn>
                  <a:cxn ang="0">
                    <a:pos x="96" y="53"/>
                  </a:cxn>
                  <a:cxn ang="0">
                    <a:pos x="155" y="83"/>
                  </a:cxn>
                  <a:cxn ang="0">
                    <a:pos x="126" y="30"/>
                  </a:cxn>
                  <a:cxn ang="0">
                    <a:pos x="149" y="0"/>
                  </a:cxn>
                  <a:cxn ang="0">
                    <a:pos x="114" y="0"/>
                  </a:cxn>
                  <a:cxn ang="0">
                    <a:pos x="114" y="0"/>
                  </a:cxn>
                </a:cxnLst>
                <a:rect l="0" t="0" r="0" b="0"/>
                <a:pathLst>
                  <a:path w="155" h="66">
                    <a:moveTo>
                      <a:pt x="114" y="0"/>
                    </a:moveTo>
                    <a:lnTo>
                      <a:pt x="0" y="0"/>
                    </a:lnTo>
                    <a:lnTo>
                      <a:pt x="6" y="6"/>
                    </a:lnTo>
                    <a:lnTo>
                      <a:pt x="6" y="18"/>
                    </a:lnTo>
                    <a:lnTo>
                      <a:pt x="0" y="24"/>
                    </a:lnTo>
                    <a:lnTo>
                      <a:pt x="78" y="60"/>
                    </a:lnTo>
                    <a:lnTo>
                      <a:pt x="96" y="42"/>
                    </a:lnTo>
                    <a:lnTo>
                      <a:pt x="155" y="66"/>
                    </a:lnTo>
                    <a:lnTo>
                      <a:pt x="126" y="24"/>
                    </a:lnTo>
                    <a:lnTo>
                      <a:pt x="149" y="0"/>
                    </a:lnTo>
                    <a:lnTo>
                      <a:pt x="114" y="0"/>
                    </a:lnTo>
                    <a:close/>
                  </a:path>
                </a:pathLst>
              </a:custGeom>
              <a:solidFill>
                <a:schemeClr val="bg2">
                  <a:alpha val="100000"/>
                </a:schemeClr>
              </a:solidFill>
              <a:ln w="9525">
                <a:noFill/>
              </a:ln>
            </p:spPr>
            <p:txBody>
              <a:bodyPr/>
              <a:lstStyle/>
              <a:p>
                <a:endParaRPr lang="zh-CN" altLang="en-US"/>
              </a:p>
            </p:txBody>
          </p:sp>
          <p:sp>
            <p:nvSpPr>
              <p:cNvPr id="1049" name="Freeform 13"/>
              <p:cNvSpPr/>
              <p:nvPr/>
            </p:nvSpPr>
            <p:spPr>
              <a:xfrm>
                <a:off x="2486" y="3859"/>
                <a:ext cx="42" cy="81"/>
              </a:xfrm>
              <a:custGeom>
                <a:avLst/>
                <a:gdLst/>
                <a:ahLst/>
                <a:cxnLst>
                  <a:cxn ang="0">
                    <a:pos x="6" y="46"/>
                  </a:cxn>
                  <a:cxn ang="0">
                    <a:pos x="0" y="23"/>
                  </a:cxn>
                  <a:cxn ang="0">
                    <a:pos x="12" y="8"/>
                  </a:cxn>
                  <a:cxn ang="0">
                    <a:pos x="0" y="8"/>
                  </a:cxn>
                  <a:cxn ang="0">
                    <a:pos x="12" y="8"/>
                  </a:cxn>
                  <a:cxn ang="0">
                    <a:pos x="24" y="8"/>
                  </a:cxn>
                  <a:cxn ang="0">
                    <a:pos x="36" y="8"/>
                  </a:cxn>
                  <a:cxn ang="0">
                    <a:pos x="42" y="0"/>
                  </a:cxn>
                  <a:cxn ang="0">
                    <a:pos x="30" y="23"/>
                  </a:cxn>
                  <a:cxn ang="0">
                    <a:pos x="42" y="61"/>
                  </a:cxn>
                  <a:cxn ang="0">
                    <a:pos x="12" y="91"/>
                  </a:cxn>
                  <a:cxn ang="0">
                    <a:pos x="6" y="46"/>
                  </a:cxn>
                  <a:cxn ang="0">
                    <a:pos x="6" y="46"/>
                  </a:cxn>
                </a:cxnLst>
                <a:rect l="0" t="0" r="0" b="0"/>
                <a:pathLst>
                  <a:path w="42" h="72">
                    <a:moveTo>
                      <a:pt x="6" y="36"/>
                    </a:moveTo>
                    <a:lnTo>
                      <a:pt x="0" y="18"/>
                    </a:lnTo>
                    <a:lnTo>
                      <a:pt x="12" y="6"/>
                    </a:lnTo>
                    <a:lnTo>
                      <a:pt x="0" y="6"/>
                    </a:lnTo>
                    <a:lnTo>
                      <a:pt x="12" y="6"/>
                    </a:lnTo>
                    <a:lnTo>
                      <a:pt x="24" y="6"/>
                    </a:lnTo>
                    <a:lnTo>
                      <a:pt x="36" y="6"/>
                    </a:lnTo>
                    <a:lnTo>
                      <a:pt x="42" y="0"/>
                    </a:lnTo>
                    <a:lnTo>
                      <a:pt x="30" y="18"/>
                    </a:lnTo>
                    <a:lnTo>
                      <a:pt x="42" y="48"/>
                    </a:lnTo>
                    <a:lnTo>
                      <a:pt x="12" y="72"/>
                    </a:lnTo>
                    <a:lnTo>
                      <a:pt x="6" y="36"/>
                    </a:lnTo>
                    <a:close/>
                  </a:path>
                </a:pathLst>
              </a:custGeom>
              <a:solidFill>
                <a:schemeClr val="bg2">
                  <a:alpha val="100000"/>
                </a:schemeClr>
              </a:solidFill>
              <a:ln w="9525">
                <a:noFill/>
              </a:ln>
            </p:spPr>
            <p:txBody>
              <a:bodyPr/>
              <a:lstStyle/>
              <a:p>
                <a:endParaRPr lang="zh-CN" altLang="en-US"/>
              </a:p>
            </p:txBody>
          </p:sp>
        </p:grpSp>
        <p:sp>
          <p:nvSpPr>
            <p:cNvPr id="7182" name="Freeform 14"/>
            <p:cNvSpPr/>
            <p:nvPr/>
          </p:nvSpPr>
          <p:spPr bwMode="ltGray">
            <a:xfrm>
              <a:off x="0" y="3792"/>
              <a:ext cx="3976" cy="535"/>
            </a:xfrm>
            <a:custGeom>
              <a:avLst/>
              <a:gdLst/>
              <a:ahLst/>
              <a:cxnLst>
                <a:cxn ang="0">
                  <a:pos x="3976" y="527"/>
                </a:cxn>
                <a:cxn ang="0">
                  <a:pos x="3970" y="527"/>
                </a:cxn>
                <a:cxn ang="0">
                  <a:pos x="3844" y="509"/>
                </a:cxn>
                <a:cxn ang="0">
                  <a:pos x="2487" y="305"/>
                </a:cxn>
                <a:cxn ang="0">
                  <a:pos x="2039" y="36"/>
                </a:cxn>
                <a:cxn ang="0">
                  <a:pos x="1907" y="24"/>
                </a:cxn>
                <a:cxn ang="0">
                  <a:pos x="1883" y="54"/>
                </a:cxn>
                <a:cxn ang="0">
                  <a:pos x="1859" y="54"/>
                </a:cxn>
                <a:cxn ang="0">
                  <a:pos x="1830" y="30"/>
                </a:cxn>
                <a:cxn ang="0">
                  <a:pos x="1704" y="102"/>
                </a:cxn>
                <a:cxn ang="0">
                  <a:pos x="1608" y="126"/>
                </a:cxn>
                <a:cxn ang="0">
                  <a:pos x="1561" y="132"/>
                </a:cxn>
                <a:cxn ang="0">
                  <a:pos x="1495" y="102"/>
                </a:cxn>
                <a:cxn ang="0">
                  <a:pos x="1357" y="126"/>
                </a:cxn>
                <a:cxn ang="0">
                  <a:pos x="1285" y="24"/>
                </a:cxn>
                <a:cxn ang="0">
                  <a:pos x="1280" y="18"/>
                </a:cxn>
                <a:cxn ang="0">
                  <a:pos x="1262" y="12"/>
                </a:cxn>
                <a:cxn ang="0">
                  <a:pos x="1238" y="6"/>
                </a:cxn>
                <a:cxn ang="0">
                  <a:pos x="1220" y="0"/>
                </a:cxn>
                <a:cxn ang="0">
                  <a:pos x="1196" y="0"/>
                </a:cxn>
                <a:cxn ang="0">
                  <a:pos x="1166" y="0"/>
                </a:cxn>
                <a:cxn ang="0">
                  <a:pos x="1142" y="0"/>
                </a:cxn>
                <a:cxn ang="0">
                  <a:pos x="1136" y="0"/>
                </a:cxn>
                <a:cxn ang="0">
                  <a:pos x="1130" y="0"/>
                </a:cxn>
                <a:cxn ang="0">
                  <a:pos x="1124" y="6"/>
                </a:cxn>
                <a:cxn ang="0">
                  <a:pos x="1118" y="12"/>
                </a:cxn>
                <a:cxn ang="0">
                  <a:pos x="1100" y="18"/>
                </a:cxn>
                <a:cxn ang="0">
                  <a:pos x="1088" y="18"/>
                </a:cxn>
                <a:cxn ang="0">
                  <a:pos x="1070" y="24"/>
                </a:cxn>
                <a:cxn ang="0">
                  <a:pos x="1052" y="30"/>
                </a:cxn>
                <a:cxn ang="0">
                  <a:pos x="1034" y="36"/>
                </a:cxn>
                <a:cxn ang="0">
                  <a:pos x="1028" y="42"/>
                </a:cxn>
                <a:cxn ang="0">
                  <a:pos x="969" y="60"/>
                </a:cxn>
                <a:cxn ang="0">
                  <a:pos x="921" y="72"/>
                </a:cxn>
                <a:cxn ang="0">
                  <a:pos x="855" y="48"/>
                </a:cxn>
                <a:cxn ang="0">
                  <a:pos x="825" y="48"/>
                </a:cxn>
                <a:cxn ang="0">
                  <a:pos x="759" y="72"/>
                </a:cxn>
                <a:cxn ang="0">
                  <a:pos x="735" y="72"/>
                </a:cxn>
                <a:cxn ang="0">
                  <a:pos x="706" y="60"/>
                </a:cxn>
                <a:cxn ang="0">
                  <a:pos x="640" y="60"/>
                </a:cxn>
                <a:cxn ang="0">
                  <a:pos x="544" y="72"/>
                </a:cxn>
                <a:cxn ang="0">
                  <a:pos x="389" y="18"/>
                </a:cxn>
                <a:cxn ang="0">
                  <a:pos x="323" y="60"/>
                </a:cxn>
                <a:cxn ang="0">
                  <a:pos x="317" y="60"/>
                </a:cxn>
                <a:cxn ang="0">
                  <a:pos x="305" y="72"/>
                </a:cxn>
                <a:cxn ang="0">
                  <a:pos x="287" y="78"/>
                </a:cxn>
                <a:cxn ang="0">
                  <a:pos x="263" y="90"/>
                </a:cxn>
                <a:cxn ang="0">
                  <a:pos x="203" y="120"/>
                </a:cxn>
                <a:cxn ang="0">
                  <a:pos x="149" y="150"/>
                </a:cxn>
                <a:cxn ang="0">
                  <a:pos x="78" y="168"/>
                </a:cxn>
                <a:cxn ang="0">
                  <a:pos x="0" y="180"/>
                </a:cxn>
                <a:cxn ang="0">
                  <a:pos x="0" y="527"/>
                </a:cxn>
                <a:cxn ang="0">
                  <a:pos x="1010" y="527"/>
                </a:cxn>
                <a:cxn ang="0">
                  <a:pos x="3725" y="527"/>
                </a:cxn>
                <a:cxn ang="0">
                  <a:pos x="3976" y="527"/>
                </a:cxn>
                <a:cxn ang="0">
                  <a:pos x="3976" y="527"/>
                </a:cxn>
              </a:cxnLst>
              <a:rect l="0" t="0" r="r" b="b"/>
              <a:pathLst>
                <a:path w="3976" h="527">
                  <a:moveTo>
                    <a:pt x="3976" y="527"/>
                  </a:moveTo>
                  <a:lnTo>
                    <a:pt x="3970" y="527"/>
                  </a:lnTo>
                  <a:lnTo>
                    <a:pt x="3844" y="509"/>
                  </a:lnTo>
                  <a:lnTo>
                    <a:pt x="2487" y="305"/>
                  </a:lnTo>
                  <a:lnTo>
                    <a:pt x="2039" y="36"/>
                  </a:lnTo>
                  <a:lnTo>
                    <a:pt x="1907" y="24"/>
                  </a:lnTo>
                  <a:lnTo>
                    <a:pt x="1883" y="54"/>
                  </a:lnTo>
                  <a:lnTo>
                    <a:pt x="1859" y="54"/>
                  </a:lnTo>
                  <a:lnTo>
                    <a:pt x="1830" y="30"/>
                  </a:lnTo>
                  <a:lnTo>
                    <a:pt x="1704" y="102"/>
                  </a:lnTo>
                  <a:lnTo>
                    <a:pt x="1608" y="126"/>
                  </a:lnTo>
                  <a:lnTo>
                    <a:pt x="1561" y="132"/>
                  </a:lnTo>
                  <a:lnTo>
                    <a:pt x="1495" y="102"/>
                  </a:lnTo>
                  <a:lnTo>
                    <a:pt x="1357" y="126"/>
                  </a:lnTo>
                  <a:lnTo>
                    <a:pt x="1285" y="24"/>
                  </a:lnTo>
                  <a:lnTo>
                    <a:pt x="1280" y="18"/>
                  </a:lnTo>
                  <a:lnTo>
                    <a:pt x="1262" y="12"/>
                  </a:lnTo>
                  <a:lnTo>
                    <a:pt x="1238" y="6"/>
                  </a:lnTo>
                  <a:lnTo>
                    <a:pt x="1220" y="0"/>
                  </a:lnTo>
                  <a:lnTo>
                    <a:pt x="1196" y="0"/>
                  </a:lnTo>
                  <a:lnTo>
                    <a:pt x="1166" y="0"/>
                  </a:lnTo>
                  <a:lnTo>
                    <a:pt x="1142" y="0"/>
                  </a:lnTo>
                  <a:lnTo>
                    <a:pt x="1136" y="0"/>
                  </a:lnTo>
                  <a:lnTo>
                    <a:pt x="1130" y="0"/>
                  </a:lnTo>
                  <a:lnTo>
                    <a:pt x="1124" y="6"/>
                  </a:lnTo>
                  <a:lnTo>
                    <a:pt x="1118" y="12"/>
                  </a:lnTo>
                  <a:lnTo>
                    <a:pt x="1100" y="18"/>
                  </a:lnTo>
                  <a:lnTo>
                    <a:pt x="1088" y="18"/>
                  </a:lnTo>
                  <a:lnTo>
                    <a:pt x="1070" y="24"/>
                  </a:lnTo>
                  <a:lnTo>
                    <a:pt x="1052" y="30"/>
                  </a:lnTo>
                  <a:lnTo>
                    <a:pt x="1034" y="36"/>
                  </a:lnTo>
                  <a:lnTo>
                    <a:pt x="1028" y="42"/>
                  </a:lnTo>
                  <a:lnTo>
                    <a:pt x="969" y="60"/>
                  </a:lnTo>
                  <a:lnTo>
                    <a:pt x="921" y="72"/>
                  </a:lnTo>
                  <a:lnTo>
                    <a:pt x="855" y="48"/>
                  </a:lnTo>
                  <a:lnTo>
                    <a:pt x="825" y="48"/>
                  </a:lnTo>
                  <a:lnTo>
                    <a:pt x="759" y="72"/>
                  </a:lnTo>
                  <a:lnTo>
                    <a:pt x="735" y="72"/>
                  </a:lnTo>
                  <a:lnTo>
                    <a:pt x="706" y="60"/>
                  </a:lnTo>
                  <a:lnTo>
                    <a:pt x="640" y="60"/>
                  </a:lnTo>
                  <a:lnTo>
                    <a:pt x="544" y="72"/>
                  </a:lnTo>
                  <a:lnTo>
                    <a:pt x="389" y="18"/>
                  </a:lnTo>
                  <a:lnTo>
                    <a:pt x="323" y="60"/>
                  </a:lnTo>
                  <a:lnTo>
                    <a:pt x="317" y="60"/>
                  </a:lnTo>
                  <a:lnTo>
                    <a:pt x="305" y="72"/>
                  </a:lnTo>
                  <a:lnTo>
                    <a:pt x="287" y="78"/>
                  </a:lnTo>
                  <a:lnTo>
                    <a:pt x="263" y="90"/>
                  </a:lnTo>
                  <a:lnTo>
                    <a:pt x="203" y="120"/>
                  </a:lnTo>
                  <a:lnTo>
                    <a:pt x="149" y="150"/>
                  </a:lnTo>
                  <a:lnTo>
                    <a:pt x="78" y="168"/>
                  </a:lnTo>
                  <a:lnTo>
                    <a:pt x="0" y="180"/>
                  </a:lnTo>
                  <a:lnTo>
                    <a:pt x="0" y="527"/>
                  </a:lnTo>
                  <a:lnTo>
                    <a:pt x="1010" y="527"/>
                  </a:lnTo>
                  <a:lnTo>
                    <a:pt x="3725" y="527"/>
                  </a:lnTo>
                  <a:lnTo>
                    <a:pt x="3976" y="527"/>
                  </a:lnTo>
                  <a:lnTo>
                    <a:pt x="3976" y="527"/>
                  </a:lnTo>
                  <a:close/>
                </a:path>
              </a:pathLst>
            </a:custGeom>
            <a:gradFill rotWithShape="0">
              <a:gsLst>
                <a:gs pos="0">
                  <a:schemeClr val="bg2">
                    <a:gamma/>
                    <a:tint val="75686"/>
                    <a:invGamma/>
                  </a:schemeClr>
                </a:gs>
                <a:gs pos="100000">
                  <a:schemeClr val="bg2"/>
                </a:gs>
              </a:gsLst>
              <a:lin ang="5400000" scaled="1"/>
            </a:gra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endParaRPr>
            </a:p>
          </p:txBody>
        </p:sp>
      </p:grpSp>
      <p:grpSp>
        <p:nvGrpSpPr>
          <p:cNvPr id="1029" name="Group 15"/>
          <p:cNvGrpSpPr/>
          <p:nvPr/>
        </p:nvGrpSpPr>
        <p:grpSpPr>
          <a:xfrm>
            <a:off x="627063" y="6021388"/>
            <a:ext cx="5684837" cy="849312"/>
            <a:chOff x="395" y="3793"/>
            <a:chExt cx="3581" cy="535"/>
          </a:xfrm>
        </p:grpSpPr>
        <p:sp>
          <p:nvSpPr>
            <p:cNvPr id="1036" name="Freeform 16"/>
            <p:cNvSpPr/>
            <p:nvPr/>
          </p:nvSpPr>
          <p:spPr>
            <a:xfrm>
              <a:off x="1196" y="3793"/>
              <a:ext cx="365" cy="291"/>
            </a:xfrm>
            <a:custGeom>
              <a:avLst/>
              <a:gdLst/>
              <a:ahLst/>
              <a:cxnLst>
                <a:cxn ang="0">
                  <a:pos x="24" y="24"/>
                </a:cxn>
                <a:cxn ang="0">
                  <a:pos x="0" y="62"/>
                </a:cxn>
                <a:cxn ang="0">
                  <a:pos x="66" y="112"/>
                </a:cxn>
                <a:cxn ang="0">
                  <a:pos x="143" y="186"/>
                </a:cxn>
                <a:cxn ang="0">
                  <a:pos x="191" y="172"/>
                </a:cxn>
                <a:cxn ang="0">
                  <a:pos x="341" y="295"/>
                </a:cxn>
                <a:cxn ang="0">
                  <a:pos x="305" y="178"/>
                </a:cxn>
                <a:cxn ang="0">
                  <a:pos x="365" y="136"/>
                </a:cxn>
                <a:cxn ang="0">
                  <a:pos x="359" y="130"/>
                </a:cxn>
                <a:cxn ang="0">
                  <a:pos x="335" y="118"/>
                </a:cxn>
                <a:cxn ang="0">
                  <a:pos x="299" y="92"/>
                </a:cxn>
                <a:cxn ang="0">
                  <a:pos x="257" y="74"/>
                </a:cxn>
                <a:cxn ang="0">
                  <a:pos x="215" y="56"/>
                </a:cxn>
                <a:cxn ang="0">
                  <a:pos x="173" y="38"/>
                </a:cxn>
                <a:cxn ang="0">
                  <a:pos x="143" y="24"/>
                </a:cxn>
                <a:cxn ang="0">
                  <a:pos x="131" y="18"/>
                </a:cxn>
                <a:cxn ang="0">
                  <a:pos x="107" y="18"/>
                </a:cxn>
                <a:cxn ang="0">
                  <a:pos x="95" y="18"/>
                </a:cxn>
                <a:cxn ang="0">
                  <a:pos x="72" y="12"/>
                </a:cxn>
                <a:cxn ang="0">
                  <a:pos x="66" y="12"/>
                </a:cxn>
                <a:cxn ang="0">
                  <a:pos x="54" y="6"/>
                </a:cxn>
                <a:cxn ang="0">
                  <a:pos x="42" y="0"/>
                </a:cxn>
                <a:cxn ang="0">
                  <a:pos x="30" y="0"/>
                </a:cxn>
                <a:cxn ang="0">
                  <a:pos x="24" y="24"/>
                </a:cxn>
                <a:cxn ang="0">
                  <a:pos x="24" y="24"/>
                </a:cxn>
              </a:cxnLst>
              <a:rect l="0" t="0" r="0" b="0"/>
              <a:pathLst>
                <a:path w="365" h="287">
                  <a:moveTo>
                    <a:pt x="24" y="24"/>
                  </a:moveTo>
                  <a:lnTo>
                    <a:pt x="0" y="60"/>
                  </a:lnTo>
                  <a:lnTo>
                    <a:pt x="66" y="108"/>
                  </a:lnTo>
                  <a:lnTo>
                    <a:pt x="143" y="180"/>
                  </a:lnTo>
                  <a:lnTo>
                    <a:pt x="191" y="168"/>
                  </a:lnTo>
                  <a:lnTo>
                    <a:pt x="341" y="287"/>
                  </a:lnTo>
                  <a:lnTo>
                    <a:pt x="305" y="174"/>
                  </a:lnTo>
                  <a:lnTo>
                    <a:pt x="365" y="132"/>
                  </a:lnTo>
                  <a:lnTo>
                    <a:pt x="359" y="126"/>
                  </a:lnTo>
                  <a:lnTo>
                    <a:pt x="335" y="114"/>
                  </a:lnTo>
                  <a:lnTo>
                    <a:pt x="299" y="90"/>
                  </a:lnTo>
                  <a:lnTo>
                    <a:pt x="257" y="72"/>
                  </a:lnTo>
                  <a:lnTo>
                    <a:pt x="215" y="54"/>
                  </a:lnTo>
                  <a:lnTo>
                    <a:pt x="173" y="36"/>
                  </a:lnTo>
                  <a:lnTo>
                    <a:pt x="143" y="24"/>
                  </a:lnTo>
                  <a:lnTo>
                    <a:pt x="131" y="18"/>
                  </a:lnTo>
                  <a:lnTo>
                    <a:pt x="107" y="18"/>
                  </a:lnTo>
                  <a:lnTo>
                    <a:pt x="95" y="18"/>
                  </a:lnTo>
                  <a:lnTo>
                    <a:pt x="72" y="12"/>
                  </a:lnTo>
                  <a:lnTo>
                    <a:pt x="66" y="12"/>
                  </a:lnTo>
                  <a:lnTo>
                    <a:pt x="54" y="6"/>
                  </a:lnTo>
                  <a:lnTo>
                    <a:pt x="42" y="0"/>
                  </a:lnTo>
                  <a:lnTo>
                    <a:pt x="30" y="0"/>
                  </a:lnTo>
                  <a:lnTo>
                    <a:pt x="24" y="24"/>
                  </a:lnTo>
                  <a:close/>
                </a:path>
              </a:pathLst>
            </a:custGeom>
            <a:solidFill>
              <a:schemeClr val="bg2">
                <a:alpha val="100000"/>
              </a:schemeClr>
            </a:solidFill>
            <a:ln w="9525">
              <a:noFill/>
            </a:ln>
          </p:spPr>
          <p:txBody>
            <a:bodyPr/>
            <a:lstStyle/>
            <a:p>
              <a:endParaRPr lang="zh-CN" altLang="en-US"/>
            </a:p>
          </p:txBody>
        </p:sp>
        <p:sp>
          <p:nvSpPr>
            <p:cNvPr id="1037" name="Freeform 17"/>
            <p:cNvSpPr/>
            <p:nvPr/>
          </p:nvSpPr>
          <p:spPr>
            <a:xfrm>
              <a:off x="1943" y="3829"/>
              <a:ext cx="2033" cy="499"/>
            </a:xfrm>
            <a:custGeom>
              <a:avLst/>
              <a:gdLst/>
              <a:ahLst/>
              <a:cxnLst>
                <a:cxn ang="0">
                  <a:pos x="186" y="18"/>
                </a:cxn>
                <a:cxn ang="0">
                  <a:pos x="138" y="6"/>
                </a:cxn>
                <a:cxn ang="0">
                  <a:pos x="96" y="0"/>
                </a:cxn>
                <a:cxn ang="0">
                  <a:pos x="36" y="0"/>
                </a:cxn>
                <a:cxn ang="0">
                  <a:pos x="12" y="25"/>
                </a:cxn>
                <a:cxn ang="0">
                  <a:pos x="0" y="128"/>
                </a:cxn>
                <a:cxn ang="0">
                  <a:pos x="60" y="104"/>
                </a:cxn>
                <a:cxn ang="0">
                  <a:pos x="90" y="134"/>
                </a:cxn>
                <a:cxn ang="0">
                  <a:pos x="150" y="153"/>
                </a:cxn>
                <a:cxn ang="0">
                  <a:pos x="209" y="273"/>
                </a:cxn>
                <a:cxn ang="0">
                  <a:pos x="401" y="359"/>
                </a:cxn>
                <a:cxn ang="0">
                  <a:pos x="777" y="359"/>
                </a:cxn>
                <a:cxn ang="0">
                  <a:pos x="2033" y="499"/>
                </a:cxn>
                <a:cxn ang="0">
                  <a:pos x="2033" y="499"/>
                </a:cxn>
                <a:cxn ang="0">
                  <a:pos x="1991" y="493"/>
                </a:cxn>
                <a:cxn ang="0">
                  <a:pos x="676" y="243"/>
                </a:cxn>
                <a:cxn ang="0">
                  <a:pos x="514" y="159"/>
                </a:cxn>
                <a:cxn ang="0">
                  <a:pos x="425" y="110"/>
                </a:cxn>
                <a:cxn ang="0">
                  <a:pos x="365" y="92"/>
                </a:cxn>
                <a:cxn ang="0">
                  <a:pos x="281" y="61"/>
                </a:cxn>
                <a:cxn ang="0">
                  <a:pos x="186" y="18"/>
                </a:cxn>
                <a:cxn ang="0">
                  <a:pos x="186" y="18"/>
                </a:cxn>
              </a:cxnLst>
              <a:rect l="0" t="0" r="0" b="0"/>
              <a:pathLst>
                <a:path w="2033" h="499">
                  <a:moveTo>
                    <a:pt x="186" y="18"/>
                  </a:moveTo>
                  <a:lnTo>
                    <a:pt x="138" y="6"/>
                  </a:lnTo>
                  <a:lnTo>
                    <a:pt x="96" y="0"/>
                  </a:lnTo>
                  <a:lnTo>
                    <a:pt x="36" y="0"/>
                  </a:lnTo>
                  <a:lnTo>
                    <a:pt x="12" y="25"/>
                  </a:lnTo>
                  <a:lnTo>
                    <a:pt x="0" y="128"/>
                  </a:lnTo>
                  <a:lnTo>
                    <a:pt x="60" y="104"/>
                  </a:lnTo>
                  <a:lnTo>
                    <a:pt x="90" y="134"/>
                  </a:lnTo>
                  <a:lnTo>
                    <a:pt x="150" y="153"/>
                  </a:lnTo>
                  <a:lnTo>
                    <a:pt x="209" y="273"/>
                  </a:lnTo>
                  <a:lnTo>
                    <a:pt x="401" y="359"/>
                  </a:lnTo>
                  <a:lnTo>
                    <a:pt x="777" y="359"/>
                  </a:lnTo>
                  <a:lnTo>
                    <a:pt x="2033" y="499"/>
                  </a:lnTo>
                  <a:lnTo>
                    <a:pt x="1991" y="493"/>
                  </a:lnTo>
                  <a:lnTo>
                    <a:pt x="676" y="243"/>
                  </a:lnTo>
                  <a:lnTo>
                    <a:pt x="514" y="159"/>
                  </a:lnTo>
                  <a:lnTo>
                    <a:pt x="425" y="110"/>
                  </a:lnTo>
                  <a:lnTo>
                    <a:pt x="365" y="92"/>
                  </a:lnTo>
                  <a:lnTo>
                    <a:pt x="281" y="61"/>
                  </a:lnTo>
                  <a:lnTo>
                    <a:pt x="186" y="18"/>
                  </a:lnTo>
                  <a:close/>
                </a:path>
              </a:pathLst>
            </a:custGeom>
            <a:solidFill>
              <a:schemeClr val="bg2">
                <a:alpha val="100000"/>
              </a:schemeClr>
            </a:solidFill>
            <a:ln w="9525">
              <a:noFill/>
            </a:ln>
          </p:spPr>
          <p:txBody>
            <a:bodyPr/>
            <a:lstStyle/>
            <a:p>
              <a:endParaRPr lang="zh-CN" altLang="en-US"/>
            </a:p>
          </p:txBody>
        </p:sp>
        <p:sp>
          <p:nvSpPr>
            <p:cNvPr id="1038" name="Freeform 18"/>
            <p:cNvSpPr/>
            <p:nvPr/>
          </p:nvSpPr>
          <p:spPr>
            <a:xfrm>
              <a:off x="1830" y="3823"/>
              <a:ext cx="71" cy="61"/>
            </a:xfrm>
            <a:custGeom>
              <a:avLst/>
              <a:gdLst/>
              <a:ahLst/>
              <a:cxnLst>
                <a:cxn ang="0">
                  <a:pos x="0" y="18"/>
                </a:cxn>
                <a:cxn ang="0">
                  <a:pos x="6" y="18"/>
                </a:cxn>
                <a:cxn ang="0">
                  <a:pos x="12" y="12"/>
                </a:cxn>
                <a:cxn ang="0">
                  <a:pos x="6" y="6"/>
                </a:cxn>
                <a:cxn ang="0">
                  <a:pos x="0" y="0"/>
                </a:cxn>
                <a:cxn ang="0">
                  <a:pos x="29" y="18"/>
                </a:cxn>
                <a:cxn ang="0">
                  <a:pos x="53" y="18"/>
                </a:cxn>
                <a:cxn ang="0">
                  <a:pos x="59" y="32"/>
                </a:cxn>
                <a:cxn ang="0">
                  <a:pos x="65" y="44"/>
                </a:cxn>
                <a:cxn ang="0">
                  <a:pos x="71" y="56"/>
                </a:cxn>
                <a:cxn ang="0">
                  <a:pos x="71" y="62"/>
                </a:cxn>
                <a:cxn ang="0">
                  <a:pos x="59" y="56"/>
                </a:cxn>
                <a:cxn ang="0">
                  <a:pos x="47" y="44"/>
                </a:cxn>
                <a:cxn ang="0">
                  <a:pos x="23" y="32"/>
                </a:cxn>
                <a:cxn ang="0">
                  <a:pos x="23" y="38"/>
                </a:cxn>
                <a:cxn ang="0">
                  <a:pos x="18" y="44"/>
                </a:cxn>
                <a:cxn ang="0">
                  <a:pos x="12" y="50"/>
                </a:cxn>
                <a:cxn ang="0">
                  <a:pos x="6" y="50"/>
                </a:cxn>
                <a:cxn ang="0">
                  <a:pos x="6" y="50"/>
                </a:cxn>
                <a:cxn ang="0">
                  <a:pos x="6" y="38"/>
                </a:cxn>
                <a:cxn ang="0">
                  <a:pos x="0" y="18"/>
                </a:cxn>
                <a:cxn ang="0">
                  <a:pos x="0" y="18"/>
                </a:cxn>
              </a:cxnLst>
              <a:rect l="0" t="0" r="0" b="0"/>
              <a:pathLst>
                <a:path w="71" h="60">
                  <a:moveTo>
                    <a:pt x="0" y="18"/>
                  </a:moveTo>
                  <a:lnTo>
                    <a:pt x="6" y="18"/>
                  </a:lnTo>
                  <a:lnTo>
                    <a:pt x="12" y="12"/>
                  </a:lnTo>
                  <a:lnTo>
                    <a:pt x="6" y="6"/>
                  </a:lnTo>
                  <a:lnTo>
                    <a:pt x="0" y="0"/>
                  </a:lnTo>
                  <a:lnTo>
                    <a:pt x="29" y="18"/>
                  </a:lnTo>
                  <a:lnTo>
                    <a:pt x="53" y="18"/>
                  </a:lnTo>
                  <a:lnTo>
                    <a:pt x="59" y="30"/>
                  </a:lnTo>
                  <a:lnTo>
                    <a:pt x="65" y="42"/>
                  </a:lnTo>
                  <a:lnTo>
                    <a:pt x="71" y="54"/>
                  </a:lnTo>
                  <a:lnTo>
                    <a:pt x="71" y="60"/>
                  </a:lnTo>
                  <a:lnTo>
                    <a:pt x="59" y="54"/>
                  </a:lnTo>
                  <a:lnTo>
                    <a:pt x="47" y="42"/>
                  </a:lnTo>
                  <a:lnTo>
                    <a:pt x="23" y="30"/>
                  </a:lnTo>
                  <a:lnTo>
                    <a:pt x="23" y="36"/>
                  </a:lnTo>
                  <a:lnTo>
                    <a:pt x="18" y="42"/>
                  </a:lnTo>
                  <a:lnTo>
                    <a:pt x="12" y="48"/>
                  </a:lnTo>
                  <a:lnTo>
                    <a:pt x="6" y="48"/>
                  </a:lnTo>
                  <a:lnTo>
                    <a:pt x="6" y="36"/>
                  </a:lnTo>
                  <a:lnTo>
                    <a:pt x="0" y="18"/>
                  </a:lnTo>
                  <a:close/>
                </a:path>
              </a:pathLst>
            </a:custGeom>
            <a:solidFill>
              <a:schemeClr val="bg2">
                <a:alpha val="100000"/>
              </a:schemeClr>
            </a:solidFill>
            <a:ln w="9525">
              <a:noFill/>
            </a:ln>
          </p:spPr>
          <p:txBody>
            <a:bodyPr/>
            <a:lstStyle/>
            <a:p>
              <a:endParaRPr lang="zh-CN" altLang="en-US"/>
            </a:p>
          </p:txBody>
        </p:sp>
        <p:sp>
          <p:nvSpPr>
            <p:cNvPr id="1039" name="Freeform 19"/>
            <p:cNvSpPr/>
            <p:nvPr/>
          </p:nvSpPr>
          <p:spPr>
            <a:xfrm>
              <a:off x="855" y="3842"/>
              <a:ext cx="161" cy="164"/>
            </a:xfrm>
            <a:custGeom>
              <a:avLst/>
              <a:gdLst/>
              <a:ahLst/>
              <a:cxnLst>
                <a:cxn ang="0">
                  <a:pos x="30" y="0"/>
                </a:cxn>
                <a:cxn ang="0">
                  <a:pos x="48" y="6"/>
                </a:cxn>
                <a:cxn ang="0">
                  <a:pos x="72" y="6"/>
                </a:cxn>
                <a:cxn ang="0">
                  <a:pos x="114" y="12"/>
                </a:cxn>
                <a:cxn ang="0">
                  <a:pos x="96" y="56"/>
                </a:cxn>
                <a:cxn ang="0">
                  <a:pos x="96" y="62"/>
                </a:cxn>
                <a:cxn ang="0">
                  <a:pos x="102" y="74"/>
                </a:cxn>
                <a:cxn ang="0">
                  <a:pos x="108" y="86"/>
                </a:cxn>
                <a:cxn ang="0">
                  <a:pos x="120" y="98"/>
                </a:cxn>
                <a:cxn ang="0">
                  <a:pos x="143" y="116"/>
                </a:cxn>
                <a:cxn ang="0">
                  <a:pos x="155" y="142"/>
                </a:cxn>
                <a:cxn ang="0">
                  <a:pos x="161" y="160"/>
                </a:cxn>
                <a:cxn ang="0">
                  <a:pos x="161" y="166"/>
                </a:cxn>
                <a:cxn ang="0">
                  <a:pos x="96" y="104"/>
                </a:cxn>
                <a:cxn ang="0">
                  <a:pos x="30" y="56"/>
                </a:cxn>
                <a:cxn ang="0">
                  <a:pos x="0" y="0"/>
                </a:cxn>
                <a:cxn ang="0">
                  <a:pos x="30" y="0"/>
                </a:cxn>
                <a:cxn ang="0">
                  <a:pos x="30" y="0"/>
                </a:cxn>
              </a:cxnLst>
              <a:rect l="0" t="0" r="0" b="0"/>
              <a:pathLst>
                <a:path w="161" h="162">
                  <a:moveTo>
                    <a:pt x="30" y="0"/>
                  </a:moveTo>
                  <a:lnTo>
                    <a:pt x="48" y="6"/>
                  </a:lnTo>
                  <a:lnTo>
                    <a:pt x="72" y="6"/>
                  </a:lnTo>
                  <a:lnTo>
                    <a:pt x="114" y="12"/>
                  </a:lnTo>
                  <a:lnTo>
                    <a:pt x="96" y="54"/>
                  </a:lnTo>
                  <a:lnTo>
                    <a:pt x="96" y="60"/>
                  </a:lnTo>
                  <a:lnTo>
                    <a:pt x="102" y="72"/>
                  </a:lnTo>
                  <a:lnTo>
                    <a:pt x="108" y="84"/>
                  </a:lnTo>
                  <a:lnTo>
                    <a:pt x="120" y="96"/>
                  </a:lnTo>
                  <a:lnTo>
                    <a:pt x="143" y="114"/>
                  </a:lnTo>
                  <a:lnTo>
                    <a:pt x="155" y="138"/>
                  </a:lnTo>
                  <a:lnTo>
                    <a:pt x="161" y="156"/>
                  </a:lnTo>
                  <a:lnTo>
                    <a:pt x="161" y="162"/>
                  </a:lnTo>
                  <a:lnTo>
                    <a:pt x="96" y="102"/>
                  </a:lnTo>
                  <a:lnTo>
                    <a:pt x="30" y="54"/>
                  </a:lnTo>
                  <a:lnTo>
                    <a:pt x="0" y="0"/>
                  </a:lnTo>
                  <a:lnTo>
                    <a:pt x="30" y="0"/>
                  </a:lnTo>
                  <a:close/>
                </a:path>
              </a:pathLst>
            </a:custGeom>
            <a:solidFill>
              <a:schemeClr val="bg2">
                <a:alpha val="100000"/>
              </a:schemeClr>
            </a:solidFill>
            <a:ln w="9525">
              <a:noFill/>
            </a:ln>
          </p:spPr>
          <p:txBody>
            <a:bodyPr/>
            <a:lstStyle/>
            <a:p>
              <a:endParaRPr lang="zh-CN" altLang="en-US"/>
            </a:p>
          </p:txBody>
        </p:sp>
        <p:sp>
          <p:nvSpPr>
            <p:cNvPr id="1040" name="Freeform 20"/>
            <p:cNvSpPr/>
            <p:nvPr/>
          </p:nvSpPr>
          <p:spPr>
            <a:xfrm>
              <a:off x="706" y="3854"/>
              <a:ext cx="59" cy="61"/>
            </a:xfrm>
            <a:custGeom>
              <a:avLst/>
              <a:gdLst/>
              <a:ahLst/>
              <a:cxnLst>
                <a:cxn ang="0">
                  <a:pos x="59" y="6"/>
                </a:cxn>
                <a:cxn ang="0">
                  <a:pos x="41" y="32"/>
                </a:cxn>
                <a:cxn ang="0">
                  <a:pos x="41" y="38"/>
                </a:cxn>
                <a:cxn ang="0">
                  <a:pos x="47" y="44"/>
                </a:cxn>
                <a:cxn ang="0">
                  <a:pos x="53" y="56"/>
                </a:cxn>
                <a:cxn ang="0">
                  <a:pos x="53" y="62"/>
                </a:cxn>
                <a:cxn ang="0">
                  <a:pos x="47" y="56"/>
                </a:cxn>
                <a:cxn ang="0">
                  <a:pos x="35" y="50"/>
                </a:cxn>
                <a:cxn ang="0">
                  <a:pos x="23" y="38"/>
                </a:cxn>
                <a:cxn ang="0">
                  <a:pos x="17" y="32"/>
                </a:cxn>
                <a:cxn ang="0">
                  <a:pos x="0" y="0"/>
                </a:cxn>
                <a:cxn ang="0">
                  <a:pos x="59" y="6"/>
                </a:cxn>
                <a:cxn ang="0">
                  <a:pos x="59" y="6"/>
                </a:cxn>
              </a:cxnLst>
              <a:rect l="0" t="0" r="0" b="0"/>
              <a:pathLst>
                <a:path w="59" h="60">
                  <a:moveTo>
                    <a:pt x="59" y="6"/>
                  </a:moveTo>
                  <a:lnTo>
                    <a:pt x="41" y="30"/>
                  </a:lnTo>
                  <a:lnTo>
                    <a:pt x="41" y="36"/>
                  </a:lnTo>
                  <a:lnTo>
                    <a:pt x="47" y="42"/>
                  </a:lnTo>
                  <a:lnTo>
                    <a:pt x="53" y="54"/>
                  </a:lnTo>
                  <a:lnTo>
                    <a:pt x="53" y="60"/>
                  </a:lnTo>
                  <a:lnTo>
                    <a:pt x="47" y="54"/>
                  </a:lnTo>
                  <a:lnTo>
                    <a:pt x="35" y="48"/>
                  </a:lnTo>
                  <a:lnTo>
                    <a:pt x="23" y="36"/>
                  </a:lnTo>
                  <a:lnTo>
                    <a:pt x="17" y="30"/>
                  </a:lnTo>
                  <a:lnTo>
                    <a:pt x="0" y="0"/>
                  </a:lnTo>
                  <a:lnTo>
                    <a:pt x="59" y="6"/>
                  </a:lnTo>
                  <a:close/>
                </a:path>
              </a:pathLst>
            </a:custGeom>
            <a:solidFill>
              <a:schemeClr val="bg2">
                <a:alpha val="100000"/>
              </a:schemeClr>
            </a:solidFill>
            <a:ln w="9525">
              <a:noFill/>
            </a:ln>
          </p:spPr>
          <p:txBody>
            <a:bodyPr/>
            <a:lstStyle/>
            <a:p>
              <a:endParaRPr lang="zh-CN" altLang="en-US"/>
            </a:p>
          </p:txBody>
        </p:sp>
        <p:sp>
          <p:nvSpPr>
            <p:cNvPr id="1041" name="Freeform 21"/>
            <p:cNvSpPr/>
            <p:nvPr/>
          </p:nvSpPr>
          <p:spPr>
            <a:xfrm>
              <a:off x="395" y="3811"/>
              <a:ext cx="245" cy="207"/>
            </a:xfrm>
            <a:custGeom>
              <a:avLst/>
              <a:gdLst/>
              <a:ahLst/>
              <a:cxnLst>
                <a:cxn ang="0">
                  <a:pos x="233" y="38"/>
                </a:cxn>
                <a:cxn ang="0">
                  <a:pos x="245" y="44"/>
                </a:cxn>
                <a:cxn ang="0">
                  <a:pos x="209" y="86"/>
                </a:cxn>
                <a:cxn ang="0">
                  <a:pos x="143" y="136"/>
                </a:cxn>
                <a:cxn ang="0">
                  <a:pos x="167" y="160"/>
                </a:cxn>
                <a:cxn ang="0">
                  <a:pos x="179" y="210"/>
                </a:cxn>
                <a:cxn ang="0">
                  <a:pos x="77" y="136"/>
                </a:cxn>
                <a:cxn ang="0">
                  <a:pos x="47" y="86"/>
                </a:cxn>
                <a:cxn ang="0">
                  <a:pos x="89" y="68"/>
                </a:cxn>
                <a:cxn ang="0">
                  <a:pos x="59" y="38"/>
                </a:cxn>
                <a:cxn ang="0">
                  <a:pos x="0" y="12"/>
                </a:cxn>
                <a:cxn ang="0">
                  <a:pos x="0" y="0"/>
                </a:cxn>
                <a:cxn ang="0">
                  <a:pos x="6" y="0"/>
                </a:cxn>
                <a:cxn ang="0">
                  <a:pos x="12" y="0"/>
                </a:cxn>
                <a:cxn ang="0">
                  <a:pos x="47" y="6"/>
                </a:cxn>
                <a:cxn ang="0">
                  <a:pos x="77" y="6"/>
                </a:cxn>
                <a:cxn ang="0">
                  <a:pos x="83" y="6"/>
                </a:cxn>
                <a:cxn ang="0">
                  <a:pos x="89" y="6"/>
                </a:cxn>
                <a:cxn ang="0">
                  <a:pos x="101" y="12"/>
                </a:cxn>
                <a:cxn ang="0">
                  <a:pos x="125" y="12"/>
                </a:cxn>
                <a:cxn ang="0">
                  <a:pos x="143" y="18"/>
                </a:cxn>
                <a:cxn ang="0">
                  <a:pos x="149" y="18"/>
                </a:cxn>
                <a:cxn ang="0">
                  <a:pos x="149" y="18"/>
                </a:cxn>
                <a:cxn ang="0">
                  <a:pos x="203" y="24"/>
                </a:cxn>
                <a:cxn ang="0">
                  <a:pos x="233" y="38"/>
                </a:cxn>
                <a:cxn ang="0">
                  <a:pos x="233" y="38"/>
                </a:cxn>
              </a:cxnLst>
              <a:rect l="0" t="0" r="0" b="0"/>
              <a:pathLst>
                <a:path w="245" h="204">
                  <a:moveTo>
                    <a:pt x="233" y="36"/>
                  </a:moveTo>
                  <a:lnTo>
                    <a:pt x="245" y="42"/>
                  </a:lnTo>
                  <a:lnTo>
                    <a:pt x="209" y="84"/>
                  </a:lnTo>
                  <a:lnTo>
                    <a:pt x="143" y="132"/>
                  </a:lnTo>
                  <a:lnTo>
                    <a:pt x="167" y="156"/>
                  </a:lnTo>
                  <a:lnTo>
                    <a:pt x="179" y="204"/>
                  </a:lnTo>
                  <a:lnTo>
                    <a:pt x="77" y="132"/>
                  </a:lnTo>
                  <a:lnTo>
                    <a:pt x="47" y="84"/>
                  </a:lnTo>
                  <a:lnTo>
                    <a:pt x="89" y="66"/>
                  </a:lnTo>
                  <a:lnTo>
                    <a:pt x="59" y="36"/>
                  </a:lnTo>
                  <a:lnTo>
                    <a:pt x="0" y="12"/>
                  </a:lnTo>
                  <a:lnTo>
                    <a:pt x="0" y="0"/>
                  </a:lnTo>
                  <a:lnTo>
                    <a:pt x="6" y="0"/>
                  </a:lnTo>
                  <a:lnTo>
                    <a:pt x="12" y="0"/>
                  </a:lnTo>
                  <a:lnTo>
                    <a:pt x="47" y="6"/>
                  </a:lnTo>
                  <a:lnTo>
                    <a:pt x="77" y="6"/>
                  </a:lnTo>
                  <a:lnTo>
                    <a:pt x="83" y="6"/>
                  </a:lnTo>
                  <a:lnTo>
                    <a:pt x="89" y="6"/>
                  </a:lnTo>
                  <a:lnTo>
                    <a:pt x="101" y="12"/>
                  </a:lnTo>
                  <a:lnTo>
                    <a:pt x="125" y="12"/>
                  </a:lnTo>
                  <a:lnTo>
                    <a:pt x="143" y="18"/>
                  </a:lnTo>
                  <a:lnTo>
                    <a:pt x="149" y="18"/>
                  </a:lnTo>
                  <a:lnTo>
                    <a:pt x="203" y="24"/>
                  </a:lnTo>
                  <a:lnTo>
                    <a:pt x="233" y="36"/>
                  </a:lnTo>
                  <a:close/>
                </a:path>
              </a:pathLst>
            </a:custGeom>
            <a:solidFill>
              <a:schemeClr val="bg2">
                <a:alpha val="100000"/>
              </a:schemeClr>
            </a:solidFill>
            <a:ln w="9525">
              <a:noFill/>
            </a:ln>
          </p:spPr>
          <p:txBody>
            <a:bodyPr/>
            <a:lstStyle/>
            <a:p>
              <a:endParaRPr lang="zh-CN" altLang="en-US"/>
            </a:p>
          </p:txBody>
        </p:sp>
      </p:grpSp>
      <p:sp>
        <p:nvSpPr>
          <p:cNvPr id="1030" name="Rectangle 22"/>
          <p:cNvSpPr>
            <a:spLocks noGrp="1"/>
          </p:cNvSpPr>
          <p:nvPr>
            <p:ph type="title"/>
          </p:nvPr>
        </p:nvSpPr>
        <p:spPr>
          <a:xfrm>
            <a:off x="457200" y="228600"/>
            <a:ext cx="8229600" cy="1143000"/>
          </a:xfrm>
          <a:prstGeom prst="rect">
            <a:avLst/>
          </a:prstGeom>
          <a:noFill/>
          <a:ln w="9525">
            <a:noFill/>
          </a:ln>
        </p:spPr>
        <p:txBody>
          <a:bodyPr anchor="ctr" anchorCtr="0"/>
          <a:lstStyle/>
          <a:p>
            <a:pPr lvl="0"/>
            <a:r>
              <a:rPr lang="zh-CN" altLang="en-US" dirty="0"/>
              <a:t>单击此处编辑母版标题样式</a:t>
            </a:r>
          </a:p>
        </p:txBody>
      </p:sp>
      <p:sp>
        <p:nvSpPr>
          <p:cNvPr id="1031" name="Rectangle 23"/>
          <p:cNvSpPr>
            <a:spLocks noGrp="1"/>
          </p:cNvSpPr>
          <p:nvPr>
            <p:ph type="body"/>
          </p:nvPr>
        </p:nvSpPr>
        <p:spPr>
          <a:xfrm>
            <a:off x="457200" y="1600200"/>
            <a:ext cx="8229600" cy="4495800"/>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192" name="Rectangle 24"/>
          <p:cNvSpPr>
            <a:spLocks noGrp="1" noChangeArrowheads="1"/>
          </p:cNvSpPr>
          <p:nvPr>
            <p:ph type="dt" sz="half" idx="2"/>
          </p:nvPr>
        </p:nvSpPr>
        <p:spPr bwMode="auto">
          <a:xfrm>
            <a:off x="457200" y="6248400"/>
            <a:ext cx="2133600" cy="457200"/>
          </a:xfrm>
          <a:prstGeom prst="rect">
            <a:avLst/>
          </a:prstGeom>
          <a:noFill/>
          <a:ln w="9525">
            <a:noFill/>
            <a:miter lim="800000"/>
          </a:ln>
          <a:effectLst/>
        </p:spPr>
        <p:txBody>
          <a:bodyPr vert="horz" wrap="square" lIns="91440" tIns="45720" rIns="91440" bIns="45720" numCol="1" anchor="b" anchorCtr="0" compatLnSpc="1"/>
          <a:lstStyle>
            <a:lvl1pPr eaLnBrk="1" hangingPunct="1">
              <a:buFontTx/>
              <a:buNone/>
              <a:defRPr sz="12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193" name="Rectangle 2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buFontTx/>
              <a:buNone/>
              <a:defRPr sz="1200">
                <a:solidFill>
                  <a:schemeClr val="tx1"/>
                </a:solidFill>
                <a:effectLst>
                  <a:outerShdw blurRad="38100" dist="38100" dir="2700000" algn="tl">
                    <a:srgbClr val="000000"/>
                  </a:outerShdw>
                </a:effectLst>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194" name="Rectangle 26"/>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noProof="1" dirty="0">
                <a:solidFill>
                  <a:schemeClr val="tx1"/>
                </a:solidFill>
                <a:effectLst>
                  <a:outerShdw blurRad="38100" dist="38100" dir="2700000">
                    <a:srgbClr val="000000"/>
                  </a:outerShdw>
                </a:effectLst>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7544DEA-AE2D-4929-A595-C1C034625C03}" type="slidenum">
              <a:rPr kumimoji="0" lang="en-US" altLang="zh-CN" sz="1200" b="0" i="0" u="none" strike="noStrike" kern="1200" cap="none" spc="0" normalizeH="0" baseline="0" noProof="1">
                <a:ln>
                  <a:noFill/>
                </a:ln>
                <a:solidFill>
                  <a:schemeClr val="tx1"/>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1">
              <a:ln>
                <a:noFill/>
              </a:ln>
              <a:solidFill>
                <a:schemeClr val="tx1"/>
              </a:solidFill>
              <a:effectLst>
                <a:outerShdw blurRad="38100" dist="38100" dir="2700000">
                  <a:srgbClr val="000000"/>
                </a:outerShdw>
              </a:effectLst>
              <a:uLnTx/>
              <a:uFillTx/>
              <a:latin typeface="Arial" panose="020B0604020202020204" pitchFamily="34" charset="0"/>
              <a:ea typeface="宋体" panose="02010600030101010101" pitchFamily="2" charset="-122"/>
              <a:cs typeface="+mn-cs"/>
            </a:endParaRPr>
          </a:p>
        </p:txBody>
      </p:sp>
      <p:graphicFrame>
        <p:nvGraphicFramePr>
          <p:cNvPr id="1035" name="Object 27"/>
          <p:cNvGraphicFramePr/>
          <p:nvPr/>
        </p:nvGraphicFramePr>
        <p:xfrm>
          <a:off x="107950" y="26988"/>
          <a:ext cx="9144000" cy="6831012"/>
        </p:xfrm>
        <a:graphic>
          <a:graphicData uri="http://schemas.openxmlformats.org/presentationml/2006/ole">
            <mc:AlternateContent xmlns:mc="http://schemas.openxmlformats.org/markup-compatibility/2006">
              <mc:Choice xmlns:v="urn:schemas-microsoft-com:vml" Requires="v">
                <p:oleObj spid="_x0000_s3082" r:id="rId16" imgW="13004800" imgH="9753600" progId="">
                  <p:embed/>
                </p:oleObj>
              </mc:Choice>
              <mc:Fallback>
                <p:oleObj r:id="rId16" imgW="13004800" imgH="9753600" progId="">
                  <p:embed/>
                  <p:pic>
                    <p:nvPicPr>
                      <p:cNvPr id="0" name="图片 3075"/>
                      <p:cNvPicPr/>
                      <p:nvPr/>
                    </p:nvPicPr>
                    <p:blipFill>
                      <a:blip r:embed="rId17"/>
                      <a:stretch>
                        <a:fillRect/>
                      </a:stretch>
                    </p:blipFill>
                    <p:spPr>
                      <a:xfrm>
                        <a:off x="107950" y="26988"/>
                        <a:ext cx="9144000" cy="6831012"/>
                      </a:xfrm>
                      <a:prstGeom prst="rect">
                        <a:avLst/>
                      </a:prstGeom>
                      <a:noFill/>
                      <a:ln w="38100">
                        <a:noFill/>
                        <a:miter/>
                      </a:ln>
                    </p:spPr>
                  </p:pic>
                </p:oleObj>
              </mc:Fallback>
            </mc:AlternateContent>
          </a:graphicData>
        </a:graphic>
      </p:graphicFrame>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vl6pPr marL="2514600" indent="-228600" algn="l" rtl="0" eaLnBrk="0" fontAlgn="base" hangingPunct="0">
        <a:spcBef>
          <a:spcPct val="20000"/>
        </a:spcBef>
        <a:spcAft>
          <a:spcPct val="0"/>
        </a:spcAft>
        <a:buClr>
          <a:schemeClr val="tx2"/>
        </a:buClr>
        <a:buChar char="•"/>
        <a:defRPr sz="2000">
          <a:solidFill>
            <a:schemeClr val="tx1"/>
          </a:solidFill>
          <a:latin typeface="+mn-lt"/>
          <a:ea typeface="+mn-ea"/>
        </a:defRPr>
      </a:lvl6pPr>
      <a:lvl7pPr marL="2971800" indent="-228600" algn="l" rtl="0" eaLnBrk="0" fontAlgn="base" hangingPunct="0">
        <a:spcBef>
          <a:spcPct val="20000"/>
        </a:spcBef>
        <a:spcAft>
          <a:spcPct val="0"/>
        </a:spcAft>
        <a:buClr>
          <a:schemeClr val="tx2"/>
        </a:buClr>
        <a:buChar char="•"/>
        <a:defRPr sz="2000">
          <a:solidFill>
            <a:schemeClr val="tx1"/>
          </a:solidFill>
          <a:latin typeface="+mn-lt"/>
          <a:ea typeface="+mn-ea"/>
        </a:defRPr>
      </a:lvl7pPr>
      <a:lvl8pPr marL="3429000" indent="-228600" algn="l" rtl="0" eaLnBrk="0" fontAlgn="base" hangingPunct="0">
        <a:spcBef>
          <a:spcPct val="20000"/>
        </a:spcBef>
        <a:spcAft>
          <a:spcPct val="0"/>
        </a:spcAft>
        <a:buClr>
          <a:schemeClr val="tx2"/>
        </a:buClr>
        <a:buChar char="•"/>
        <a:defRPr sz="2000">
          <a:solidFill>
            <a:schemeClr val="tx1"/>
          </a:solidFill>
          <a:latin typeface="+mn-lt"/>
          <a:ea typeface="+mn-ea"/>
        </a:defRPr>
      </a:lvl8pPr>
      <a:lvl9pPr marL="3886200" indent="-228600" algn="l" rtl="0" eaLnBrk="0" fontAlgn="base" hangingPunct="0">
        <a:spcBef>
          <a:spcPct val="20000"/>
        </a:spcBef>
        <a:spcAft>
          <a:spcPct val="0"/>
        </a:spcAft>
        <a:buClr>
          <a:schemeClr val="tx2"/>
        </a:buClr>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p:cNvSpPr>
          <p:nvPr>
            <p:ph type="ctrTitle"/>
          </p:nvPr>
        </p:nvSpPr>
        <p:spPr>
          <a:xfrm>
            <a:off x="685800" y="304800"/>
            <a:ext cx="7772400" cy="1470025"/>
          </a:xfrm>
          <a:ln/>
        </p:spPr>
        <p:txBody>
          <a:bodyPr vert="horz" wrap="square" lIns="91440" tIns="45720" rIns="91440" bIns="45720" anchor="ctr" anchorCtr="0"/>
          <a:lstStyle/>
          <a:p>
            <a:pPr>
              <a:buClrTx/>
              <a:buSzTx/>
              <a:buFontTx/>
            </a:pPr>
            <a:r>
              <a:rPr lang="zh-CN" altLang="en-US" sz="4000" dirty="0">
                <a:solidFill>
                  <a:srgbClr val="FFFF00"/>
                </a:solidFill>
                <a:latin typeface="黑体" panose="02010609060101010101" pitchFamily="49" charset="-122"/>
                <a:ea typeface="黑体" panose="02010609060101010101" pitchFamily="49" charset="-122"/>
              </a:rPr>
              <a:t>第五章 核外遗传分析</a:t>
            </a:r>
          </a:p>
        </p:txBody>
      </p:sp>
      <p:sp>
        <p:nvSpPr>
          <p:cNvPr id="3075" name="Rectangle 3"/>
          <p:cNvSpPr txBox="1"/>
          <p:nvPr/>
        </p:nvSpPr>
        <p:spPr>
          <a:xfrm>
            <a:off x="1600200" y="1752600"/>
            <a:ext cx="6400800" cy="3230563"/>
          </a:xfrm>
          <a:prstGeom prst="rect">
            <a:avLst/>
          </a:prstGeom>
          <a:noFill/>
          <a:ln w="9525">
            <a:noFill/>
          </a:ln>
        </p:spPr>
        <p:txBody>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266700" lvl="0" indent="-266700">
              <a:buNone/>
            </a:pPr>
            <a:r>
              <a:rPr lang="en-US" altLang="zh-CN" dirty="0">
                <a:solidFill>
                  <a:srgbClr val="FFFF00"/>
                </a:solidFill>
                <a:latin typeface="黑体" panose="02010609060101010101" pitchFamily="49" charset="-122"/>
                <a:ea typeface="黑体" panose="02010609060101010101" pitchFamily="49" charset="-122"/>
              </a:rPr>
              <a:t>1</a:t>
            </a:r>
            <a:r>
              <a:rPr lang="en-US" altLang="zh-CN" dirty="0">
                <a:latin typeface="黑体" panose="02010609060101010101" pitchFamily="49" charset="-122"/>
                <a:ea typeface="黑体" panose="02010609060101010101" pitchFamily="49" charset="-122"/>
              </a:rPr>
              <a:t>. </a:t>
            </a:r>
            <a:r>
              <a:rPr lang="zh-CN" altLang="en-US" dirty="0">
                <a:solidFill>
                  <a:srgbClr val="FFFF00"/>
                </a:solidFill>
                <a:latin typeface="黑体" panose="02010609060101010101" pitchFamily="49" charset="-122"/>
                <a:ea typeface="黑体" panose="02010609060101010101" pitchFamily="49" charset="-122"/>
              </a:rPr>
              <a:t>核外遗传的性质与特点</a:t>
            </a:r>
          </a:p>
          <a:p>
            <a:pPr marL="266700" lvl="0" indent="-266700">
              <a:buNone/>
            </a:pPr>
            <a:r>
              <a:rPr lang="en-US" altLang="zh-CN" dirty="0">
                <a:solidFill>
                  <a:srgbClr val="FFFF00"/>
                </a:solidFill>
                <a:latin typeface="黑体" panose="02010609060101010101" pitchFamily="49" charset="-122"/>
                <a:ea typeface="黑体" panose="02010609060101010101" pitchFamily="49" charset="-122"/>
              </a:rPr>
              <a:t>2. </a:t>
            </a:r>
            <a:r>
              <a:rPr lang="zh-CN" altLang="en-US" dirty="0">
                <a:solidFill>
                  <a:srgbClr val="FFFF00"/>
                </a:solidFill>
                <a:latin typeface="黑体" panose="02010609060101010101" pitchFamily="49" charset="-122"/>
                <a:ea typeface="黑体" panose="02010609060101010101" pitchFamily="49" charset="-122"/>
              </a:rPr>
              <a:t>母体影响</a:t>
            </a:r>
            <a:endParaRPr lang="en-US" altLang="zh-CN" dirty="0">
              <a:solidFill>
                <a:srgbClr val="FFFF00"/>
              </a:solidFill>
              <a:latin typeface="黑体" panose="02010609060101010101" pitchFamily="49" charset="-122"/>
              <a:ea typeface="黑体" panose="02010609060101010101" pitchFamily="49" charset="-122"/>
            </a:endParaRPr>
          </a:p>
          <a:p>
            <a:pPr marL="266700" lvl="0" indent="-266700">
              <a:buNone/>
            </a:pPr>
            <a:r>
              <a:rPr lang="en-US" altLang="zh-CN" dirty="0">
                <a:solidFill>
                  <a:srgbClr val="FFFF00"/>
                </a:solidFill>
                <a:latin typeface="黑体" panose="02010609060101010101" pitchFamily="49" charset="-122"/>
                <a:ea typeface="黑体" panose="02010609060101010101" pitchFamily="49" charset="-122"/>
              </a:rPr>
              <a:t>3.</a:t>
            </a:r>
            <a:r>
              <a:rPr lang="en-US" altLang="en-US" dirty="0">
                <a:solidFill>
                  <a:srgbClr val="FFFF00"/>
                </a:solidFill>
                <a:latin typeface="黑体" panose="02010609060101010101" pitchFamily="49" charset="-122"/>
                <a:ea typeface="黑体" panose="02010609060101010101" pitchFamily="49" charset="-122"/>
              </a:rPr>
              <a:t> 线粒体遗传及其分子基础</a:t>
            </a:r>
            <a:endParaRPr lang="en-US" altLang="zh-CN" dirty="0">
              <a:solidFill>
                <a:srgbClr val="FFFF00"/>
              </a:solidFill>
              <a:latin typeface="黑体" panose="02010609060101010101" pitchFamily="49" charset="-122"/>
              <a:ea typeface="黑体" panose="02010609060101010101" pitchFamily="49" charset="-122"/>
            </a:endParaRPr>
          </a:p>
          <a:p>
            <a:pPr marL="266700" lvl="0" indent="-266700">
              <a:buNone/>
            </a:pPr>
            <a:r>
              <a:rPr lang="en-US" altLang="en-US" dirty="0">
                <a:solidFill>
                  <a:srgbClr val="FFFF00"/>
                </a:solidFill>
                <a:latin typeface="黑体" panose="02010609060101010101" pitchFamily="49" charset="-122"/>
                <a:ea typeface="黑体" panose="02010609060101010101" pitchFamily="49" charset="-122"/>
              </a:rPr>
              <a:t>4</a:t>
            </a:r>
            <a:r>
              <a:rPr lang="en-US" altLang="zh-CN" dirty="0">
                <a:solidFill>
                  <a:srgbClr val="FFFF00"/>
                </a:solidFill>
                <a:latin typeface="黑体" panose="02010609060101010101" pitchFamily="49" charset="-122"/>
                <a:ea typeface="黑体" panose="02010609060101010101" pitchFamily="49" charset="-122"/>
              </a:rPr>
              <a:t>.</a:t>
            </a:r>
            <a:r>
              <a:rPr lang="en-US" altLang="en-US" dirty="0">
                <a:solidFill>
                  <a:srgbClr val="FFFF00"/>
                </a:solidFill>
                <a:latin typeface="黑体" panose="02010609060101010101" pitchFamily="49" charset="-122"/>
                <a:ea typeface="黑体" panose="02010609060101010101" pitchFamily="49" charset="-122"/>
              </a:rPr>
              <a:t> 叶绿体遗传及其分子基础</a:t>
            </a:r>
          </a:p>
          <a:p>
            <a:pPr marL="266700" lvl="0" indent="-266700">
              <a:buNone/>
            </a:pPr>
            <a:r>
              <a:rPr lang="en-US" altLang="zh-CN" dirty="0">
                <a:solidFill>
                  <a:srgbClr val="FFFF00"/>
                </a:solidFill>
                <a:latin typeface="黑体" panose="02010609060101010101" pitchFamily="49" charset="-122"/>
                <a:ea typeface="黑体" panose="02010609060101010101" pitchFamily="49" charset="-122"/>
              </a:rPr>
              <a:t>5. </a:t>
            </a:r>
            <a:r>
              <a:rPr lang="zh-CN" altLang="en-US" dirty="0">
                <a:solidFill>
                  <a:srgbClr val="FFFF00"/>
                </a:solidFill>
                <a:latin typeface="黑体" panose="02010609060101010101" pitchFamily="49" charset="-122"/>
                <a:ea typeface="黑体" panose="02010609060101010101" pitchFamily="49" charset="-122"/>
              </a:rPr>
              <a:t>线粒体和叶绿体的起源与进化</a:t>
            </a:r>
            <a:endParaRPr lang="en-US" altLang="zh-CN" dirty="0">
              <a:solidFill>
                <a:srgbClr val="FFFF00"/>
              </a:solidFill>
              <a:latin typeface="黑体" panose="02010609060101010101" pitchFamily="49" charset="-122"/>
              <a:ea typeface="黑体" panose="02010609060101010101" pitchFamily="49" charset="-122"/>
            </a:endParaRPr>
          </a:p>
          <a:p>
            <a:pPr marL="266700" lvl="0" indent="-266700">
              <a:buNone/>
            </a:pPr>
            <a:r>
              <a:rPr lang="en-US" altLang="zh-CN" dirty="0">
                <a:solidFill>
                  <a:srgbClr val="FFFF00"/>
                </a:solidFill>
                <a:latin typeface="黑体" panose="02010609060101010101" pitchFamily="49" charset="-122"/>
                <a:ea typeface="黑体" panose="02010609060101010101" pitchFamily="49" charset="-122"/>
              </a:rPr>
              <a:t>6. </a:t>
            </a:r>
            <a:r>
              <a:rPr lang="zh-CN" altLang="en-US" dirty="0">
                <a:solidFill>
                  <a:srgbClr val="FFFF00"/>
                </a:solidFill>
                <a:latin typeface="黑体" panose="02010609060101010101" pitchFamily="49" charset="-122"/>
                <a:ea typeface="黑体" panose="02010609060101010101" pitchFamily="49" charset="-122"/>
              </a:rPr>
              <a:t>核外遗传与植物雄性不育</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p:cNvSpPr>
          <p:nvPr>
            <p:ph idx="1"/>
          </p:nvPr>
        </p:nvSpPr>
        <p:spPr>
          <a:xfrm>
            <a:off x="0" y="457200"/>
            <a:ext cx="9144000" cy="762000"/>
          </a:xfrm>
          <a:ln/>
        </p:spPr>
        <p:txBody>
          <a:bodyPr vert="horz" wrap="square" lIns="91440" tIns="45720" rIns="91440" bIns="45720" anchor="t" anchorCtr="0"/>
          <a:lstStyle/>
          <a:p>
            <a:pPr>
              <a:buNone/>
            </a:pPr>
            <a:r>
              <a:rPr lang="en-US" altLang="zh-CN" b="1" dirty="0">
                <a:latin typeface="宋体" panose="02010600030101010101" pitchFamily="2" charset="-122"/>
              </a:rPr>
              <a:t>     </a:t>
            </a:r>
            <a:r>
              <a:rPr lang="en-US" altLang="zh-CN" sz="2400" dirty="0">
                <a:latin typeface="Comic Sans MS" panose="030F0702030302020204" pitchFamily="66" charset="0"/>
                <a:ea typeface="黑体" panose="02010609060101010101" pitchFamily="49" charset="-122"/>
              </a:rPr>
              <a:t>2</a:t>
            </a:r>
            <a:r>
              <a:rPr lang="zh-CN" altLang="en-US" sz="2400" dirty="0">
                <a:latin typeface="Comic Sans MS" panose="030F0702030302020204" pitchFamily="66" charset="0"/>
                <a:ea typeface="黑体" panose="02010609060101010101" pitchFamily="49" charset="-122"/>
              </a:rPr>
              <a:t>、中性小菌落</a:t>
            </a:r>
          </a:p>
        </p:txBody>
      </p:sp>
      <p:pic>
        <p:nvPicPr>
          <p:cNvPr id="13315" name="Picture 4"/>
          <p:cNvPicPr>
            <a:picLocks noChangeAspect="1"/>
          </p:cNvPicPr>
          <p:nvPr/>
        </p:nvPicPr>
        <p:blipFill>
          <a:blip r:embed="rId2"/>
          <a:stretch>
            <a:fillRect/>
          </a:stretch>
        </p:blipFill>
        <p:spPr>
          <a:xfrm>
            <a:off x="1676400" y="1100138"/>
            <a:ext cx="5029200" cy="4603750"/>
          </a:xfrm>
          <a:prstGeom prst="rect">
            <a:avLst/>
          </a:prstGeom>
          <a:noFill/>
          <a:ln w="9525">
            <a:noFill/>
          </a:ln>
        </p:spPr>
      </p:pic>
      <p:sp>
        <p:nvSpPr>
          <p:cNvPr id="13316" name="矩形 7"/>
          <p:cNvSpPr/>
          <p:nvPr/>
        </p:nvSpPr>
        <p:spPr>
          <a:xfrm>
            <a:off x="2292350" y="5867400"/>
            <a:ext cx="4419600" cy="4000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r>
              <a:rPr lang="en-US" altLang="zh-CN" sz="2000" dirty="0">
                <a:solidFill>
                  <a:srgbClr val="FFFF00"/>
                </a:solidFill>
                <a:latin typeface="Comic Sans MS" panose="030F0702030302020204" pitchFamily="66" charset="0"/>
                <a:ea typeface="黑体" panose="02010609060101010101" pitchFamily="49" charset="-122"/>
              </a:rPr>
              <a:t>4</a:t>
            </a:r>
            <a:r>
              <a:rPr lang="zh-CN" altLang="en-US" sz="2000" dirty="0">
                <a:solidFill>
                  <a:srgbClr val="FFFF00"/>
                </a:solidFill>
                <a:latin typeface="Comic Sans MS" panose="030F0702030302020204" pitchFamily="66" charset="0"/>
                <a:ea typeface="黑体" panose="02010609060101010101" pitchFamily="49" charset="-122"/>
              </a:rPr>
              <a:t>分子中　 </a:t>
            </a:r>
            <a:r>
              <a:rPr lang="en-US" altLang="zh-CN" sz="2000" dirty="0">
                <a:solidFill>
                  <a:srgbClr val="FFFF00"/>
                </a:solidFill>
                <a:latin typeface="Comic Sans MS" panose="030F0702030302020204" pitchFamily="66" charset="0"/>
                <a:ea typeface="黑体" panose="02010609060101010101" pitchFamily="49" charset="-122"/>
              </a:rPr>
              <a:t>0 (</a:t>
            </a:r>
            <a:r>
              <a:rPr lang="zh-CN" altLang="en-US" sz="2000" dirty="0">
                <a:solidFill>
                  <a:srgbClr val="FFFF00"/>
                </a:solidFill>
                <a:latin typeface="Comic Sans MS" panose="030F0702030302020204" pitchFamily="66" charset="0"/>
                <a:ea typeface="黑体" panose="02010609060101010101" pitchFamily="49" charset="-122"/>
              </a:rPr>
              <a:t>小菌落）</a:t>
            </a:r>
            <a:r>
              <a:rPr lang="en-US" altLang="zh-CN" sz="2000" dirty="0">
                <a:solidFill>
                  <a:srgbClr val="FFFF00"/>
                </a:solidFill>
                <a:latin typeface="Comic Sans MS" panose="030F0702030302020204" pitchFamily="66" charset="0"/>
                <a:ea typeface="黑体" panose="02010609060101010101" pitchFamily="49" charset="-122"/>
              </a:rPr>
              <a:t>: 4 </a:t>
            </a:r>
            <a:r>
              <a:rPr lang="zh-CN" altLang="en-US" sz="2000" dirty="0">
                <a:solidFill>
                  <a:srgbClr val="FFFF00"/>
                </a:solidFill>
                <a:latin typeface="Comic Sans MS" panose="030F0702030302020204" pitchFamily="66" charset="0"/>
                <a:ea typeface="黑体" panose="02010609060101010101" pitchFamily="49" charset="-122"/>
              </a:rPr>
              <a:t>（野生型）</a:t>
            </a:r>
            <a:endParaRPr lang="zh-CN" altLang="en-US" sz="2000" dirty="0">
              <a:solidFill>
                <a:srgbClr val="FFFF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p:cNvSpPr>
          <p:nvPr>
            <p:ph idx="1"/>
          </p:nvPr>
        </p:nvSpPr>
        <p:spPr>
          <a:xfrm>
            <a:off x="0" y="381000"/>
            <a:ext cx="9144000" cy="1752600"/>
          </a:xfrm>
          <a:ln/>
        </p:spPr>
        <p:txBody>
          <a:bodyPr vert="horz" wrap="square" lIns="91440" tIns="45720" rIns="91440" bIns="45720" anchor="t" anchorCtr="0"/>
          <a:lstStyle/>
          <a:p>
            <a:pPr algn="just">
              <a:buNone/>
            </a:pPr>
            <a:r>
              <a:rPr lang="en-US" altLang="zh-CN" sz="2400" b="1" dirty="0">
                <a:solidFill>
                  <a:srgbClr val="000000"/>
                </a:solidFill>
                <a:latin typeface="宋体" panose="02010600030101010101" pitchFamily="2" charset="-122"/>
              </a:rPr>
              <a:t>   </a:t>
            </a:r>
          </a:p>
          <a:p>
            <a:pPr algn="just">
              <a:buNone/>
            </a:pPr>
            <a:r>
              <a:rPr lang="en-US" altLang="zh-CN" sz="2400" b="1" dirty="0">
                <a:solidFill>
                  <a:srgbClr val="000000"/>
                </a:solidFill>
                <a:latin typeface="宋体" panose="02010600030101010101" pitchFamily="2" charset="-122"/>
              </a:rPr>
              <a:t>    </a:t>
            </a:r>
            <a:r>
              <a:rPr lang="zh-CN" altLang="en-US" sz="2800" dirty="0">
                <a:latin typeface="黑体" panose="02010609060101010101" pitchFamily="49" charset="-122"/>
                <a:ea typeface="黑体" panose="02010609060101010101" pitchFamily="49" charset="-122"/>
              </a:rPr>
              <a:t>核外性状的这种结果是典型单亲遗传的例子</a:t>
            </a:r>
          </a:p>
          <a:p>
            <a:pPr algn="just">
              <a:buNone/>
            </a:pPr>
            <a:r>
              <a:rPr lang="zh-CN" altLang="en-US" sz="2800" dirty="0">
                <a:solidFill>
                  <a:srgbClr val="000000"/>
                </a:solidFill>
                <a:latin typeface="黑体" panose="02010609060101010101" pitchFamily="49" charset="-122"/>
                <a:ea typeface="黑体" panose="02010609060101010101" pitchFamily="49" charset="-122"/>
              </a:rPr>
              <a:t>   </a:t>
            </a:r>
            <a:r>
              <a:rPr lang="zh-CN" altLang="en-US" sz="2800" dirty="0">
                <a:solidFill>
                  <a:srgbClr val="FFFF00"/>
                </a:solidFill>
                <a:latin typeface="黑体" panose="02010609060101010101" pitchFamily="49" charset="-122"/>
                <a:ea typeface="黑体" panose="02010609060101010101" pitchFamily="49" charset="-122"/>
              </a:rPr>
              <a:t>在单亲遗传中所有的子代都只表现出一个亲本的表型</a:t>
            </a:r>
          </a:p>
          <a:p>
            <a:pPr algn="just">
              <a:buNone/>
            </a:pPr>
            <a:r>
              <a:rPr lang="zh-CN" altLang="en-US" sz="2800" dirty="0">
                <a:solidFill>
                  <a:srgbClr val="FFFF00"/>
                </a:solidFill>
                <a:latin typeface="黑体" panose="02010609060101010101" pitchFamily="49" charset="-122"/>
                <a:ea typeface="黑体" panose="02010609060101010101" pitchFamily="49" charset="-122"/>
              </a:rPr>
              <a:t>  </a:t>
            </a:r>
          </a:p>
        </p:txBody>
      </p:sp>
      <p:sp>
        <p:nvSpPr>
          <p:cNvPr id="14339" name="Text Box 3"/>
          <p:cNvSpPr txBox="1"/>
          <p:nvPr/>
        </p:nvSpPr>
        <p:spPr>
          <a:xfrm>
            <a:off x="228600" y="2112963"/>
            <a:ext cx="8915400" cy="3797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algn="just" eaLnBrk="1" hangingPunct="1">
              <a:buClr>
                <a:schemeClr val="hlink"/>
              </a:buClr>
              <a:buSzPct val="110000"/>
              <a:buFont typeface="Wingdings" panose="05000000000000000000" pitchFamily="2" charset="2"/>
              <a:buNone/>
            </a:pPr>
            <a:r>
              <a:rPr lang="en-US" altLang="zh-CN" sz="2800" b="1" dirty="0">
                <a:latin typeface="宋体" panose="02010600030101010101" pitchFamily="2" charset="-122"/>
              </a:rPr>
              <a:t>  </a:t>
            </a:r>
            <a:r>
              <a:rPr lang="zh-CN" altLang="en-US" sz="2800" dirty="0">
                <a:latin typeface="Comic Sans MS" panose="030F0702030302020204" pitchFamily="66" charset="0"/>
                <a:ea typeface="黑体" panose="02010609060101010101" pitchFamily="49" charset="-122"/>
              </a:rPr>
              <a:t>这并不是母体遗传（</a:t>
            </a:r>
            <a:r>
              <a:rPr lang="en-US" altLang="zh-CN" sz="2800" dirty="0">
                <a:latin typeface="Comic Sans MS" panose="030F0702030302020204" pitchFamily="66" charset="0"/>
                <a:ea typeface="黑体" panose="02010609060101010101" pitchFamily="49" charset="-122"/>
              </a:rPr>
              <a:t>maternal inheritance</a:t>
            </a:r>
            <a:r>
              <a:rPr lang="zh-CN" altLang="en-US" sz="2800" dirty="0">
                <a:latin typeface="Comic Sans MS" panose="030F0702030302020204" pitchFamily="66" charset="0"/>
                <a:ea typeface="黑体" panose="02010609060101010101" pitchFamily="49" charset="-122"/>
              </a:rPr>
              <a:t>）</a:t>
            </a:r>
          </a:p>
          <a:p>
            <a:pPr marL="0" lvl="0" indent="0" algn="just" eaLnBrk="1" hangingPunct="1">
              <a:buClr>
                <a:schemeClr val="hlink"/>
              </a:buClr>
              <a:buSzPct val="110000"/>
              <a:buFont typeface="Wingdings" panose="05000000000000000000" pitchFamily="2" charset="2"/>
              <a:buNone/>
            </a:pPr>
            <a:r>
              <a:rPr lang="zh-CN" altLang="en-US" sz="2800" dirty="0">
                <a:latin typeface="Comic Sans MS" panose="030F0702030302020204" pitchFamily="66" charset="0"/>
                <a:ea typeface="黑体" panose="02010609060101010101" pitchFamily="49" charset="-122"/>
              </a:rPr>
              <a:t>   因为</a:t>
            </a:r>
            <a:r>
              <a:rPr lang="zh-CN" altLang="en-US" sz="2800" dirty="0">
                <a:solidFill>
                  <a:srgbClr val="FFFF00"/>
                </a:solidFill>
                <a:latin typeface="Comic Sans MS" panose="030F0702030302020204" pitchFamily="66" charset="0"/>
                <a:ea typeface="黑体" panose="02010609060101010101" pitchFamily="49" charset="-122"/>
              </a:rPr>
              <a:t>两个单倍体细胞融合产生二倍体时，细胞质是</a:t>
            </a:r>
          </a:p>
          <a:p>
            <a:pPr marL="0" lvl="0" indent="0" algn="just" eaLnBrk="1" hangingPunct="1">
              <a:buClr>
                <a:schemeClr val="hlink"/>
              </a:buClr>
              <a:buSzPct val="110000"/>
              <a:buFont typeface="Wingdings" panose="05000000000000000000" pitchFamily="2" charset="2"/>
              <a:buNone/>
            </a:pPr>
            <a:r>
              <a:rPr lang="zh-CN" altLang="en-US" sz="2800" dirty="0">
                <a:solidFill>
                  <a:srgbClr val="FFFF00"/>
                </a:solidFill>
                <a:latin typeface="Comic Sans MS" panose="030F0702030302020204" pitchFamily="66" charset="0"/>
                <a:ea typeface="黑体" panose="02010609060101010101" pitchFamily="49" charset="-122"/>
              </a:rPr>
              <a:t>   相同混合的，贡献相等。</a:t>
            </a:r>
          </a:p>
          <a:p>
            <a:pPr marL="0" lvl="0" indent="0" algn="just" eaLnBrk="1" hangingPunct="1">
              <a:buClr>
                <a:schemeClr val="hlink"/>
              </a:buClr>
              <a:buSzPct val="110000"/>
              <a:buNone/>
            </a:pPr>
            <a:r>
              <a:rPr lang="zh-CN" altLang="en-US" sz="2800" dirty="0">
                <a:latin typeface="Comic Sans MS" panose="030F0702030302020204" pitchFamily="66" charset="0"/>
                <a:ea typeface="黑体" panose="02010609060101010101" pitchFamily="49" charset="-122"/>
              </a:rPr>
              <a:t>中性小菌落的本质是：</a:t>
            </a:r>
            <a:r>
              <a:rPr lang="zh-CN" altLang="en-US" sz="2800" dirty="0">
                <a:latin typeface="黑体" panose="02010609060101010101" pitchFamily="49" charset="-122"/>
                <a:ea typeface="黑体" panose="02010609060101010101" pitchFamily="49" charset="-122"/>
              </a:rPr>
              <a:t>中性小菌落中</a:t>
            </a:r>
            <a:r>
              <a:rPr lang="en-US" altLang="zh-CN" sz="2800" dirty="0">
                <a:latin typeface="黑体" panose="02010609060101010101" pitchFamily="49" charset="-122"/>
                <a:ea typeface="黑体" panose="02010609060101010101" pitchFamily="49" charset="-122"/>
              </a:rPr>
              <a:t>99%</a:t>
            </a:r>
            <a:r>
              <a:rPr lang="zh-CN" altLang="en-US" sz="2800" dirty="0">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100%</a:t>
            </a:r>
            <a:r>
              <a:rPr lang="zh-CN" altLang="en-US" sz="2800" dirty="0">
                <a:latin typeface="黑体" panose="02010609060101010101" pitchFamily="49" charset="-122"/>
                <a:ea typeface="黑体" panose="02010609060101010101" pitchFamily="49" charset="-122"/>
              </a:rPr>
              <a:t>的</a:t>
            </a:r>
            <a:r>
              <a:rPr lang="en-US" altLang="zh-CN" sz="2800" dirty="0">
                <a:latin typeface="黑体" panose="02010609060101010101" pitchFamily="49" charset="-122"/>
                <a:ea typeface="黑体" panose="02010609060101010101" pitchFamily="49" charset="-122"/>
              </a:rPr>
              <a:t>mtDNA</a:t>
            </a:r>
            <a:r>
              <a:rPr lang="zh-CN" altLang="en-US" sz="2800" dirty="0">
                <a:latin typeface="黑体" panose="02010609060101010101" pitchFamily="49" charset="-122"/>
                <a:ea typeface="黑体" panose="02010609060101010101" pitchFamily="49" charset="-122"/>
              </a:rPr>
              <a:t>被丢失了，不能执行线粒体的功能，但是它们能够成活，因为发酵过程在细胞质中进行。</a:t>
            </a:r>
            <a:r>
              <a:rPr lang="zh-CN" altLang="en-US" sz="2800" dirty="0">
                <a:latin typeface="Comic Sans MS" panose="030F0702030302020204" pitchFamily="66" charset="0"/>
                <a:ea typeface="黑体" panose="02010609060101010101" pitchFamily="49" charset="-122"/>
              </a:rPr>
              <a:t>野生型酵母带有正常的线粒体，完整的</a:t>
            </a:r>
            <a:r>
              <a:rPr lang="en-US" altLang="zh-CN" sz="2800" dirty="0">
                <a:latin typeface="Comic Sans MS" panose="030F0702030302020204" pitchFamily="66" charset="0"/>
                <a:ea typeface="黑体" panose="02010609060101010101" pitchFamily="49" charset="-122"/>
              </a:rPr>
              <a:t>mtDNA</a:t>
            </a:r>
            <a:r>
              <a:rPr lang="zh-CN" altLang="en-US" sz="2800" dirty="0">
                <a:latin typeface="Comic Sans MS" panose="030F0702030302020204" pitchFamily="66" charset="0"/>
                <a:ea typeface="黑体" panose="02010609060101010101" pitchFamily="49" charset="-122"/>
              </a:rPr>
              <a:t>，所以在所有的子代中都恢复正常的线粒体的功能，因此一代以后，小菌落的性状消失。</a:t>
            </a:r>
            <a:endParaRPr lang="zh-CN" altLang="en-US" sz="2800" dirty="0">
              <a:latin typeface="黑体" panose="02010609060101010101" pitchFamily="49" charset="-122"/>
              <a:ea typeface="黑体" panose="02010609060101010101" pitchFamily="49"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p:cNvSpPr>
          <p:nvPr>
            <p:ph idx="1"/>
          </p:nvPr>
        </p:nvSpPr>
        <p:spPr>
          <a:xfrm>
            <a:off x="304800" y="533400"/>
            <a:ext cx="8610600" cy="533400"/>
          </a:xfrm>
          <a:ln/>
        </p:spPr>
        <p:txBody>
          <a:bodyPr vert="horz" wrap="square" lIns="91440" tIns="45720" rIns="91440" bIns="45720" anchor="t" anchorCtr="0"/>
          <a:lstStyle/>
          <a:p>
            <a:pPr algn="just">
              <a:lnSpc>
                <a:spcPct val="110000"/>
              </a:lnSpc>
              <a:buNone/>
            </a:pPr>
            <a:r>
              <a:rPr lang="en-US" altLang="zh-CN" sz="2400" b="1" dirty="0">
                <a:solidFill>
                  <a:srgbClr val="FFFF00"/>
                </a:solidFill>
                <a:latin typeface="宋体" panose="02010600030101010101" pitchFamily="2" charset="-122"/>
              </a:rPr>
              <a:t>  </a:t>
            </a:r>
            <a:r>
              <a:rPr lang="en-US" altLang="zh-CN" sz="2400" dirty="0">
                <a:latin typeface="Comic Sans MS" panose="030F0702030302020204" pitchFamily="66" charset="0"/>
                <a:ea typeface="黑体" panose="02010609060101010101" pitchFamily="49" charset="-122"/>
              </a:rPr>
              <a:t>3</a:t>
            </a:r>
            <a:r>
              <a:rPr lang="zh-CN" altLang="en-US" sz="2400" dirty="0">
                <a:latin typeface="Comic Sans MS" panose="030F0702030302020204" pitchFamily="66" charset="0"/>
                <a:ea typeface="黑体" panose="02010609060101010101" pitchFamily="49" charset="-122"/>
              </a:rPr>
              <a:t>、抑制小菌落</a:t>
            </a:r>
            <a:endParaRPr lang="zh-CN" altLang="en-US" sz="2400" dirty="0">
              <a:solidFill>
                <a:srgbClr val="FFFF00"/>
              </a:solidFill>
              <a:latin typeface="Comic Sans MS" panose="030F0702030302020204" pitchFamily="66" charset="0"/>
              <a:ea typeface="黑体" panose="02010609060101010101" pitchFamily="49" charset="-122"/>
            </a:endParaRPr>
          </a:p>
          <a:p>
            <a:pPr algn="just">
              <a:lnSpc>
                <a:spcPct val="110000"/>
              </a:lnSpc>
              <a:buNone/>
            </a:pPr>
            <a:r>
              <a:rPr lang="zh-CN" altLang="en-US" sz="2400" dirty="0">
                <a:latin typeface="Comic Sans MS" panose="030F0702030302020204" pitchFamily="66" charset="0"/>
                <a:ea typeface="黑体" panose="02010609060101010101" pitchFamily="49" charset="-122"/>
              </a:rPr>
              <a:t>           </a:t>
            </a:r>
          </a:p>
          <a:p>
            <a:pPr>
              <a:lnSpc>
                <a:spcPct val="110000"/>
              </a:lnSpc>
              <a:buNone/>
            </a:pPr>
            <a:r>
              <a:rPr lang="zh-CN" altLang="en-US" sz="2400" dirty="0">
                <a:latin typeface="Comic Sans MS" panose="030F0702030302020204" pitchFamily="66" charset="0"/>
                <a:ea typeface="黑体" panose="02010609060101010101" pitchFamily="49" charset="-122"/>
              </a:rPr>
              <a:t>  </a:t>
            </a:r>
          </a:p>
          <a:p>
            <a:pPr algn="just">
              <a:buNone/>
            </a:pPr>
            <a:r>
              <a:rPr lang="zh-CN" altLang="en-US" b="1" dirty="0">
                <a:latin typeface="宋体" panose="02010600030101010101" pitchFamily="2" charset="-122"/>
              </a:rPr>
              <a:t>      </a:t>
            </a:r>
          </a:p>
        </p:txBody>
      </p:sp>
      <p:sp>
        <p:nvSpPr>
          <p:cNvPr id="15363" name="Rectangle 2"/>
          <p:cNvSpPr txBox="1"/>
          <p:nvPr/>
        </p:nvSpPr>
        <p:spPr>
          <a:xfrm>
            <a:off x="838200" y="5715000"/>
            <a:ext cx="7578725" cy="922338"/>
          </a:xfrm>
          <a:prstGeom prst="rect">
            <a:avLst/>
          </a:prstGeom>
          <a:noFill/>
          <a:ln w="9525">
            <a:noFill/>
          </a:ln>
        </p:spPr>
        <p:txBody>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342900" lvl="0" indent="-342900" algn="just">
              <a:buNone/>
            </a:pPr>
            <a:r>
              <a:rPr lang="zh-CN" altLang="en-US" sz="2400" dirty="0">
                <a:solidFill>
                  <a:srgbClr val="FFFF00"/>
                </a:solidFill>
                <a:latin typeface="Comic Sans MS" panose="030F0702030302020204" pitchFamily="66" charset="0"/>
                <a:ea typeface="黑体" panose="02010609060101010101" pitchFamily="49" charset="-122"/>
              </a:rPr>
              <a:t>在这种群体中任何小菌落的孢子形成，产生的四分子：</a:t>
            </a:r>
          </a:p>
          <a:p>
            <a:pPr marL="342900" lvl="0" indent="-342900" algn="just">
              <a:buNone/>
            </a:pPr>
            <a:r>
              <a:rPr lang="zh-CN" altLang="en-US" sz="2400" dirty="0">
                <a:solidFill>
                  <a:srgbClr val="FFFF00"/>
                </a:solidFill>
                <a:latin typeface="Comic Sans MS" panose="030F0702030302020204" pitchFamily="66" charset="0"/>
                <a:ea typeface="黑体" panose="02010609060101010101" pitchFamily="49" charset="-122"/>
              </a:rPr>
              <a:t>核外分离：</a:t>
            </a:r>
            <a:r>
              <a:rPr lang="en-US" altLang="zh-CN" sz="2400" dirty="0">
                <a:solidFill>
                  <a:srgbClr val="FFFF00"/>
                </a:solidFill>
                <a:latin typeface="Comic Sans MS" panose="030F0702030302020204" pitchFamily="66" charset="0"/>
                <a:ea typeface="黑体" panose="02010609060101010101" pitchFamily="49" charset="-122"/>
              </a:rPr>
              <a:t>4  petites:0 wild type</a:t>
            </a:r>
          </a:p>
        </p:txBody>
      </p:sp>
      <p:pic>
        <p:nvPicPr>
          <p:cNvPr id="15364" name="Picture 6" descr="未标题-1 拷贝"/>
          <p:cNvPicPr>
            <a:picLocks noChangeAspect="1"/>
          </p:cNvPicPr>
          <p:nvPr/>
        </p:nvPicPr>
        <p:blipFill>
          <a:blip r:embed="rId2"/>
          <a:stretch>
            <a:fillRect/>
          </a:stretch>
        </p:blipFill>
        <p:spPr>
          <a:xfrm>
            <a:off x="2100263" y="1108075"/>
            <a:ext cx="5029200" cy="4432300"/>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idx="1"/>
          </p:nvPr>
        </p:nvSpPr>
        <p:spPr>
          <a:xfrm>
            <a:off x="228600" y="990600"/>
            <a:ext cx="8458200" cy="4343400"/>
          </a:xfrm>
          <a:ln/>
        </p:spPr>
        <p:txBody>
          <a:bodyPr vert="horz" wrap="square" lIns="91440" tIns="45720" rIns="91440" bIns="45720" anchor="t" anchorCtr="0"/>
          <a:lstStyle/>
          <a:p>
            <a:pPr marL="0" indent="0" algn="just">
              <a:buNone/>
            </a:pPr>
            <a:r>
              <a:rPr lang="en-US" altLang="zh-CN" sz="3600" b="1" dirty="0">
                <a:latin typeface="宋体" panose="02010600030101010101" pitchFamily="2" charset="-122"/>
              </a:rPr>
              <a:t> </a:t>
            </a:r>
          </a:p>
          <a:p>
            <a:pPr marL="0" indent="0" algn="just">
              <a:buNone/>
            </a:pPr>
            <a:r>
              <a:rPr lang="zh-CN" altLang="en-US" sz="2400" dirty="0">
                <a:latin typeface="黑体" panose="02010609060101010101" pitchFamily="49" charset="-122"/>
                <a:ea typeface="黑体" panose="02010609060101010101" pitchFamily="49" charset="-122"/>
              </a:rPr>
              <a:t>人们提出抑制小菌落对正常的线粒体有抑制效应可能是：</a:t>
            </a:r>
          </a:p>
          <a:p>
            <a:pPr marL="0" indent="0" algn="just">
              <a:lnSpc>
                <a:spcPct val="140000"/>
              </a:lnSpc>
              <a:buNone/>
            </a:pPr>
            <a:r>
              <a:rPr lang="zh-CN" altLang="en-US" sz="2400" dirty="0">
                <a:latin typeface="黑体" panose="02010609060101010101" pitchFamily="49" charset="-122"/>
                <a:ea typeface="黑体" panose="02010609060101010101" pitchFamily="49" charset="-122"/>
              </a:rPr>
              <a:t>　　</a:t>
            </a:r>
            <a:r>
              <a:rPr lang="en-US" altLang="zh-CN" sz="2400" dirty="0">
                <a:latin typeface="黑体" panose="02010609060101010101" pitchFamily="49" charset="-122"/>
                <a:ea typeface="黑体" panose="02010609060101010101" pitchFamily="49" charset="-122"/>
              </a:rPr>
              <a:t>(1)</a:t>
            </a:r>
            <a:r>
              <a:rPr lang="zh-CN" altLang="en-US" sz="2400" dirty="0">
                <a:latin typeface="黑体" panose="02010609060101010101" pitchFamily="49" charset="-122"/>
                <a:ea typeface="黑体" panose="02010609060101010101" pitchFamily="49" charset="-122"/>
              </a:rPr>
              <a:t>、抑制型线粒体</a:t>
            </a:r>
            <a:r>
              <a:rPr lang="en-US" altLang="zh-CN" sz="2400" dirty="0">
                <a:latin typeface="黑体" panose="02010609060101010101" pitchFamily="49" charset="-122"/>
                <a:ea typeface="黑体" panose="02010609060101010101" pitchFamily="49" charset="-122"/>
              </a:rPr>
              <a:t>mtDNA</a:t>
            </a:r>
            <a:r>
              <a:rPr lang="zh-CN" altLang="en-US" sz="2400" dirty="0">
                <a:latin typeface="黑体" panose="02010609060101010101" pitchFamily="49" charset="-122"/>
                <a:ea typeface="黑体" panose="02010609060101010101" pitchFamily="49" charset="-122"/>
              </a:rPr>
              <a:t>可能比正常的线粒体复制得更快，在细胞中简单地蔓延，所观察的在品种间的抑制性的变异，可能反映复制中抑制型线粒体的相对竞争性。</a:t>
            </a:r>
          </a:p>
          <a:p>
            <a:pPr marL="0" indent="0">
              <a:lnSpc>
                <a:spcPct val="140000"/>
              </a:lnSpc>
              <a:buNone/>
            </a:pPr>
            <a:r>
              <a:rPr lang="zh-CN" altLang="en-US" sz="2400" dirty="0">
                <a:latin typeface="黑体" panose="02010609060101010101" pitchFamily="49" charset="-122"/>
                <a:ea typeface="黑体" panose="02010609060101010101" pitchFamily="49" charset="-122"/>
              </a:rPr>
              <a:t>　　</a:t>
            </a:r>
            <a:r>
              <a:rPr lang="en-US" altLang="zh-CN" sz="2400" dirty="0">
                <a:latin typeface="黑体" panose="02010609060101010101" pitchFamily="49" charset="-122"/>
                <a:ea typeface="黑体" panose="02010609060101010101" pitchFamily="49" charset="-122"/>
              </a:rPr>
              <a:t>(2)</a:t>
            </a:r>
            <a:r>
              <a:rPr lang="zh-CN" altLang="en-US" sz="2400" dirty="0">
                <a:latin typeface="黑体" panose="02010609060101010101" pitchFamily="49" charset="-122"/>
                <a:ea typeface="黑体" panose="02010609060101010101" pitchFamily="49" charset="-122"/>
              </a:rPr>
              <a:t>、抑制型线粒体和正常的线粒体能融合并且重组，可能严重地改变正常的线粒体的基因组结构，产生小菌落。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a:xfrm>
            <a:off x="228600" y="228600"/>
            <a:ext cx="8229600" cy="914400"/>
          </a:xfrm>
          <a:ln/>
        </p:spPr>
        <p:txBody>
          <a:bodyPr vert="horz" wrap="square" lIns="91440" tIns="45720" rIns="91440" bIns="45720" anchor="ctr" anchorCtr="0"/>
          <a:lstStyle/>
          <a:p>
            <a:r>
              <a:rPr lang="en-US" altLang="zh-CN" sz="3200" dirty="0">
                <a:solidFill>
                  <a:srgbClr val="FFFF00"/>
                </a:solidFill>
                <a:latin typeface="黑体" panose="02010609060101010101" pitchFamily="49" charset="-122"/>
                <a:ea typeface="黑体" panose="02010609060101010101" pitchFamily="49" charset="-122"/>
              </a:rPr>
              <a:t>5.1.3</a:t>
            </a:r>
            <a:r>
              <a:rPr lang="zh-CN" altLang="en-US" sz="3200" dirty="0">
                <a:solidFill>
                  <a:srgbClr val="FFFF00"/>
                </a:solidFill>
                <a:latin typeface="黑体" panose="02010609060101010101" pitchFamily="49" charset="-122"/>
                <a:ea typeface="黑体" panose="02010609060101010101" pitchFamily="49" charset="-122"/>
              </a:rPr>
              <a:t>衣藻抗生素抗性的遗传</a:t>
            </a:r>
          </a:p>
        </p:txBody>
      </p:sp>
      <p:sp>
        <p:nvSpPr>
          <p:cNvPr id="17411" name="内容占位符 2"/>
          <p:cNvSpPr>
            <a:spLocks noGrp="1"/>
          </p:cNvSpPr>
          <p:nvPr>
            <p:ph idx="1"/>
          </p:nvPr>
        </p:nvSpPr>
        <p:spPr>
          <a:xfrm>
            <a:off x="457200" y="1128713"/>
            <a:ext cx="8382000" cy="5029200"/>
          </a:xfrm>
          <a:ln/>
        </p:spPr>
        <p:txBody>
          <a:bodyPr vert="horz" wrap="square" lIns="91440" tIns="45720" rIns="91440" bIns="45720" anchor="t" anchorCtr="0"/>
          <a:lstStyle/>
          <a:p>
            <a:pPr marL="0" indent="0">
              <a:spcBef>
                <a:spcPct val="0"/>
              </a:spcBef>
              <a:buNone/>
            </a:pPr>
            <a:r>
              <a:rPr lang="zh-CN" altLang="en-US" sz="2400" dirty="0">
                <a:latin typeface="黑体" panose="02010609060101010101" pitchFamily="49" charset="-122"/>
                <a:ea typeface="黑体" panose="02010609060101010101" pitchFamily="49" charset="-122"/>
              </a:rPr>
              <a:t>衣藻通常行无性生殖，有时通过两种形态相同但交配型不同的配子进行融合，行有性生殖。 衣藻的交配型是由细胞核内一对等位基因</a:t>
            </a:r>
            <a:r>
              <a:rPr lang="en-US" altLang="zh-CN" sz="2400" i="1" dirty="0">
                <a:latin typeface="黑体" panose="02010609060101010101" pitchFamily="49" charset="-122"/>
                <a:ea typeface="黑体" panose="02010609060101010101" pitchFamily="49" charset="-122"/>
              </a:rPr>
              <a:t>mt </a:t>
            </a:r>
            <a:r>
              <a:rPr lang="en-US" altLang="zh-CN" sz="2400" baseline="300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和</a:t>
            </a:r>
            <a:r>
              <a:rPr lang="en-US" altLang="zh-CN" sz="2400" i="1" dirty="0">
                <a:latin typeface="黑体" panose="02010609060101010101" pitchFamily="49" charset="-122"/>
                <a:ea typeface="黑体" panose="02010609060101010101" pitchFamily="49" charset="-122"/>
              </a:rPr>
              <a:t>mt </a:t>
            </a:r>
            <a:r>
              <a:rPr lang="en-US" altLang="zh-CN" sz="2400" baseline="300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所决定的。</a:t>
            </a:r>
            <a:endParaRPr lang="en-US" altLang="zh-CN" sz="2400" dirty="0">
              <a:latin typeface="黑体" panose="02010609060101010101" pitchFamily="49" charset="-122"/>
              <a:ea typeface="黑体" panose="02010609060101010101" pitchFamily="49" charset="-122"/>
            </a:endParaRPr>
          </a:p>
          <a:p>
            <a:pPr marL="0" indent="0">
              <a:spcBef>
                <a:spcPct val="0"/>
              </a:spcBef>
              <a:buNone/>
            </a:pPr>
            <a:r>
              <a:rPr lang="zh-CN" altLang="en-US" sz="2400" dirty="0">
                <a:latin typeface="Comic Sans MS" panose="030F0702030302020204" pitchFamily="66" charset="0"/>
                <a:ea typeface="黑体" panose="02010609060101010101" pitchFamily="49" charset="-122"/>
              </a:rPr>
              <a:t>衣藻有一个由叶绿体</a:t>
            </a:r>
            <a:r>
              <a:rPr lang="en-US" altLang="zh-CN" sz="2400" dirty="0">
                <a:latin typeface="Comic Sans MS" panose="030F0702030302020204" pitchFamily="66" charset="0"/>
                <a:ea typeface="黑体" panose="02010609060101010101" pitchFamily="49" charset="-122"/>
              </a:rPr>
              <a:t>DNA</a:t>
            </a:r>
            <a:r>
              <a:rPr lang="zh-CN" altLang="en-US" sz="2400" dirty="0">
                <a:latin typeface="Comic Sans MS" panose="030F0702030302020204" pitchFamily="66" charset="0"/>
                <a:ea typeface="黑体" panose="02010609060101010101" pitchFamily="49" charset="-122"/>
              </a:rPr>
              <a:t>决定的链霉素抗性（</a:t>
            </a:r>
            <a:r>
              <a:rPr lang="en-US" altLang="zh-CN" sz="2400" dirty="0">
                <a:latin typeface="Comic Sans MS" panose="030F0702030302020204" pitchFamily="66" charset="0"/>
                <a:ea typeface="黑体" panose="02010609060101010101" pitchFamily="49" charset="-122"/>
              </a:rPr>
              <a:t>streptomycin resistance</a:t>
            </a:r>
            <a:r>
              <a:rPr lang="zh-CN" altLang="en-US" sz="2400" dirty="0">
                <a:latin typeface="Comic Sans MS" panose="030F0702030302020204" pitchFamily="66" charset="0"/>
                <a:ea typeface="黑体" panose="02010609060101010101" pitchFamily="49" charset="-122"/>
              </a:rPr>
              <a:t>，</a:t>
            </a:r>
            <a:r>
              <a:rPr lang="en-US" altLang="zh-CN" sz="2400" i="1" dirty="0">
                <a:latin typeface="Comic Sans MS" panose="030F0702030302020204" pitchFamily="66" charset="0"/>
                <a:ea typeface="黑体" panose="02010609060101010101" pitchFamily="49" charset="-122"/>
              </a:rPr>
              <a:t>sm</a:t>
            </a:r>
            <a:r>
              <a:rPr lang="en-US" altLang="zh-CN" sz="2400" dirty="0">
                <a:latin typeface="Comic Sans MS" panose="030F0702030302020204" pitchFamily="66" charset="0"/>
                <a:ea typeface="黑体" panose="02010609060101010101" pitchFamily="49" charset="-122"/>
              </a:rPr>
              <a:t>-r</a:t>
            </a:r>
            <a:r>
              <a:rPr lang="zh-CN" altLang="en-US" sz="2400" dirty="0">
                <a:latin typeface="Comic Sans MS" panose="030F0702030302020204" pitchFamily="66" charset="0"/>
                <a:ea typeface="黑体" panose="02010609060101010101" pitchFamily="49" charset="-122"/>
              </a:rPr>
              <a:t>）性状。衣藻野生型细胞为链霉素敏感型（</a:t>
            </a:r>
            <a:r>
              <a:rPr lang="en-US" altLang="zh-CN" sz="2400" dirty="0">
                <a:latin typeface="Comic Sans MS" panose="030F0702030302020204" pitchFamily="66" charset="0"/>
                <a:ea typeface="黑体" panose="02010609060101010101" pitchFamily="49" charset="-122"/>
              </a:rPr>
              <a:t>sm-s</a:t>
            </a:r>
            <a:r>
              <a:rPr lang="zh-CN" altLang="en-US" sz="2400" dirty="0">
                <a:latin typeface="Comic Sans MS" panose="030F0702030302020204" pitchFamily="66" charset="0"/>
                <a:ea typeface="黑体" panose="02010609060101010101" pitchFamily="49" charset="-122"/>
              </a:rPr>
              <a:t>）。</a:t>
            </a:r>
            <a:endParaRPr lang="en-US" altLang="zh-CN" sz="2400" dirty="0">
              <a:latin typeface="Comic Sans MS" panose="030F0702030302020204" pitchFamily="66" charset="0"/>
              <a:ea typeface="黑体" panose="02010609060101010101" pitchFamily="49" charset="-122"/>
            </a:endParaRPr>
          </a:p>
          <a:p>
            <a:pPr marL="0" indent="0">
              <a:lnSpc>
                <a:spcPts val="3400"/>
              </a:lnSpc>
              <a:spcBef>
                <a:spcPct val="0"/>
              </a:spcBef>
              <a:buNone/>
            </a:pPr>
            <a:r>
              <a:rPr lang="en-US" altLang="zh-CN" sz="2400" dirty="0">
                <a:latin typeface="Comic Sans MS" panose="030F0702030302020204" pitchFamily="66" charset="0"/>
                <a:ea typeface="黑体" panose="02010609060101010101" pitchFamily="49" charset="-122"/>
              </a:rPr>
              <a:t> </a:t>
            </a:r>
            <a:r>
              <a:rPr lang="en-US" altLang="zh-CN" sz="2400" i="1" dirty="0">
                <a:latin typeface="Comic Sans MS" panose="030F0702030302020204" pitchFamily="66" charset="0"/>
                <a:ea typeface="黑体" panose="02010609060101010101" pitchFamily="49" charset="-122"/>
              </a:rPr>
              <a:t>  </a:t>
            </a:r>
          </a:p>
          <a:p>
            <a:pPr marL="0" indent="0">
              <a:lnSpc>
                <a:spcPts val="3400"/>
              </a:lnSpc>
              <a:spcBef>
                <a:spcPct val="0"/>
              </a:spcBef>
              <a:buNone/>
            </a:pPr>
            <a:r>
              <a:rPr lang="en-US" altLang="zh-CN" sz="2400" i="1" dirty="0">
                <a:latin typeface="Comic Sans MS" panose="030F0702030302020204" pitchFamily="66" charset="0"/>
                <a:ea typeface="黑体" panose="02010609060101010101" pitchFamily="49" charset="-122"/>
              </a:rPr>
              <a:t>sm</a:t>
            </a:r>
            <a:r>
              <a:rPr lang="en-US" altLang="zh-CN" sz="2400" dirty="0">
                <a:latin typeface="Comic Sans MS" panose="030F0702030302020204" pitchFamily="66" charset="0"/>
                <a:ea typeface="黑体" panose="02010609060101010101" pitchFamily="49" charset="-122"/>
              </a:rPr>
              <a:t>-</a:t>
            </a:r>
            <a:r>
              <a:rPr lang="en-US" altLang="zh-CN" sz="2400" i="1" dirty="0">
                <a:latin typeface="Comic Sans MS" panose="030F0702030302020204" pitchFamily="66" charset="0"/>
                <a:ea typeface="黑体" panose="02010609060101010101" pitchFamily="49" charset="-122"/>
              </a:rPr>
              <a:t>r</a:t>
            </a:r>
            <a:r>
              <a:rPr lang="en-US" altLang="zh-CN" sz="2400" dirty="0">
                <a:latin typeface="Comic Sans MS" panose="030F0702030302020204" pitchFamily="66" charset="0"/>
                <a:ea typeface="黑体" panose="02010609060101010101" pitchFamily="49" charset="-122"/>
              </a:rPr>
              <a:t> </a:t>
            </a:r>
            <a:r>
              <a:rPr lang="en-US" altLang="zh-CN" sz="2400" i="1" dirty="0">
                <a:latin typeface="Comic Sans MS" panose="030F0702030302020204" pitchFamily="66" charset="0"/>
                <a:ea typeface="黑体" panose="02010609060101010101" pitchFamily="49" charset="-122"/>
              </a:rPr>
              <a:t>mt </a:t>
            </a:r>
            <a:r>
              <a:rPr lang="en-US" altLang="zh-CN" sz="2400" baseline="30000" dirty="0">
                <a:latin typeface="Comic Sans MS" panose="030F0702030302020204" pitchFamily="66" charset="0"/>
                <a:ea typeface="黑体" panose="02010609060101010101" pitchFamily="49" charset="-122"/>
              </a:rPr>
              <a:t>+</a:t>
            </a:r>
            <a:r>
              <a:rPr lang="en-US" altLang="zh-CN" sz="2400" dirty="0">
                <a:latin typeface="Comic Sans MS" panose="030F0702030302020204" pitchFamily="66" charset="0"/>
                <a:ea typeface="黑体" panose="02010609060101010101" pitchFamily="49" charset="-122"/>
              </a:rPr>
              <a:t> </a:t>
            </a:r>
            <a:r>
              <a:rPr lang="en-US" altLang="zh-CN" sz="2400" dirty="0">
                <a:latin typeface="Comic Sans MS" panose="030F0702030302020204" pitchFamily="66" charset="0"/>
                <a:ea typeface="黑体" panose="02010609060101010101" pitchFamily="49" charset="-122"/>
                <a:sym typeface="Wingdings 2" pitchFamily="18" charset="2"/>
              </a:rPr>
              <a:t> </a:t>
            </a:r>
            <a:r>
              <a:rPr lang="en-US" altLang="zh-CN" sz="2400" i="1" dirty="0">
                <a:latin typeface="Comic Sans MS" panose="030F0702030302020204" pitchFamily="66" charset="0"/>
                <a:ea typeface="黑体" panose="02010609060101010101" pitchFamily="49" charset="-122"/>
                <a:sym typeface="Wingdings 2" pitchFamily="18" charset="2"/>
              </a:rPr>
              <a:t>sm-s </a:t>
            </a:r>
            <a:r>
              <a:rPr lang="en-US" altLang="zh-CN" sz="2400" i="1" dirty="0">
                <a:latin typeface="Comic Sans MS" panose="030F0702030302020204" pitchFamily="66" charset="0"/>
                <a:ea typeface="黑体" panose="02010609060101010101" pitchFamily="49" charset="-122"/>
              </a:rPr>
              <a:t>mt </a:t>
            </a:r>
            <a:r>
              <a:rPr lang="en-US" altLang="zh-CN" sz="2400" i="1" baseline="30000" dirty="0">
                <a:latin typeface="Comic Sans MS" panose="030F0702030302020204" pitchFamily="66" charset="0"/>
                <a:ea typeface="黑体" panose="02010609060101010101" pitchFamily="49" charset="-122"/>
              </a:rPr>
              <a:t>- </a:t>
            </a:r>
            <a:r>
              <a:rPr lang="en-US" altLang="zh-CN" sz="2400" dirty="0">
                <a:latin typeface="Comic Sans MS" panose="030F0702030302020204" pitchFamily="66" charset="0"/>
                <a:ea typeface="黑体" panose="02010609060101010101" pitchFamily="49" charset="-122"/>
                <a:sym typeface="Wingdings 3" pitchFamily="18" charset="2"/>
              </a:rPr>
              <a:t></a:t>
            </a:r>
            <a:r>
              <a:rPr lang="en-US" altLang="zh-CN" sz="2400" i="1" dirty="0">
                <a:latin typeface="Comic Sans MS" panose="030F0702030302020204" pitchFamily="66" charset="0"/>
                <a:ea typeface="黑体" panose="02010609060101010101" pitchFamily="49" charset="-122"/>
                <a:sym typeface="Wingdings 3" pitchFamily="18" charset="2"/>
              </a:rPr>
              <a:t> </a:t>
            </a:r>
            <a:r>
              <a:rPr lang="zh-CN" altLang="en-US" sz="2400" dirty="0">
                <a:latin typeface="Comic Sans MS" panose="030F0702030302020204" pitchFamily="66" charset="0"/>
                <a:ea typeface="黑体" panose="02010609060101010101" pitchFamily="49" charset="-122"/>
                <a:sym typeface="Wingdings 3" pitchFamily="18" charset="2"/>
              </a:rPr>
              <a:t> 后代表现为</a:t>
            </a:r>
            <a:r>
              <a:rPr lang="en-US" altLang="zh-CN" sz="2400" i="1" dirty="0">
                <a:latin typeface="Comic Sans MS" panose="030F0702030302020204" pitchFamily="66" charset="0"/>
                <a:ea typeface="黑体" panose="02010609060101010101" pitchFamily="49" charset="-122"/>
                <a:sym typeface="Wingdings 3" pitchFamily="18" charset="2"/>
              </a:rPr>
              <a:t>sm-r</a:t>
            </a:r>
          </a:p>
          <a:p>
            <a:pPr marL="0" indent="0">
              <a:lnSpc>
                <a:spcPts val="3400"/>
              </a:lnSpc>
              <a:spcBef>
                <a:spcPct val="0"/>
              </a:spcBef>
              <a:buNone/>
            </a:pPr>
            <a:r>
              <a:rPr lang="en-US" altLang="zh-CN" sz="2400" i="1" dirty="0">
                <a:latin typeface="Comic Sans MS" panose="030F0702030302020204" pitchFamily="66" charset="0"/>
                <a:ea typeface="黑体" panose="02010609060101010101" pitchFamily="49" charset="-122"/>
                <a:sym typeface="Wingdings 3" pitchFamily="18" charset="2"/>
              </a:rPr>
              <a:t>sm-s mt </a:t>
            </a:r>
            <a:r>
              <a:rPr lang="en-US" altLang="zh-CN" sz="2400" baseline="30000" dirty="0">
                <a:latin typeface="Comic Sans MS" panose="030F0702030302020204" pitchFamily="66" charset="0"/>
                <a:ea typeface="黑体" panose="02010609060101010101" pitchFamily="49" charset="-122"/>
                <a:sym typeface="Wingdings 3" pitchFamily="18" charset="2"/>
              </a:rPr>
              <a:t>+ </a:t>
            </a:r>
            <a:r>
              <a:rPr lang="en-US" altLang="zh-CN" sz="2400" dirty="0">
                <a:latin typeface="Comic Sans MS" panose="030F0702030302020204" pitchFamily="66" charset="0"/>
                <a:ea typeface="黑体" panose="02010609060101010101" pitchFamily="49" charset="-122"/>
                <a:sym typeface="Wingdings 2" pitchFamily="18" charset="2"/>
              </a:rPr>
              <a:t> </a:t>
            </a:r>
            <a:r>
              <a:rPr lang="en-US" altLang="zh-CN" sz="2400" i="1" dirty="0">
                <a:latin typeface="Comic Sans MS" panose="030F0702030302020204" pitchFamily="66" charset="0"/>
                <a:ea typeface="黑体" panose="02010609060101010101" pitchFamily="49" charset="-122"/>
                <a:sym typeface="Wingdings 2" pitchFamily="18" charset="2"/>
              </a:rPr>
              <a:t>sm-r</a:t>
            </a:r>
            <a:r>
              <a:rPr lang="en-US" altLang="zh-CN" sz="2400" dirty="0">
                <a:latin typeface="Comic Sans MS" panose="030F0702030302020204" pitchFamily="66" charset="0"/>
                <a:ea typeface="黑体" panose="02010609060101010101" pitchFamily="49" charset="-122"/>
                <a:sym typeface="Wingdings 2" pitchFamily="18" charset="2"/>
              </a:rPr>
              <a:t> </a:t>
            </a:r>
            <a:r>
              <a:rPr lang="en-US" altLang="zh-CN" sz="2400" i="1" dirty="0">
                <a:latin typeface="Comic Sans MS" panose="030F0702030302020204" pitchFamily="66" charset="0"/>
                <a:ea typeface="黑体" panose="02010609060101010101" pitchFamily="49" charset="-122"/>
                <a:sym typeface="Wingdings 2" pitchFamily="18" charset="2"/>
              </a:rPr>
              <a:t>mt</a:t>
            </a:r>
            <a:r>
              <a:rPr lang="en-US" altLang="zh-CN" sz="2400" dirty="0">
                <a:latin typeface="Comic Sans MS" panose="030F0702030302020204" pitchFamily="66" charset="0"/>
                <a:ea typeface="黑体" panose="02010609060101010101" pitchFamily="49" charset="-122"/>
                <a:sym typeface="Wingdings 2" pitchFamily="18" charset="2"/>
              </a:rPr>
              <a:t> </a:t>
            </a:r>
            <a:r>
              <a:rPr lang="en-US" altLang="zh-CN" sz="2400" baseline="30000" dirty="0">
                <a:latin typeface="Comic Sans MS" panose="030F0702030302020204" pitchFamily="66" charset="0"/>
                <a:ea typeface="黑体" panose="02010609060101010101" pitchFamily="49" charset="-122"/>
                <a:sym typeface="Wingdings 2" pitchFamily="18" charset="2"/>
              </a:rPr>
              <a:t>- </a:t>
            </a:r>
            <a:r>
              <a:rPr lang="en-US" altLang="zh-CN" sz="2400" dirty="0">
                <a:latin typeface="Comic Sans MS" panose="030F0702030302020204" pitchFamily="66" charset="0"/>
                <a:ea typeface="黑体" panose="02010609060101010101" pitchFamily="49" charset="-122"/>
                <a:sym typeface="Wingdings 3" pitchFamily="18" charset="2"/>
              </a:rPr>
              <a:t> </a:t>
            </a:r>
            <a:r>
              <a:rPr lang="zh-CN" altLang="en-US" sz="2400" dirty="0">
                <a:latin typeface="Comic Sans MS" panose="030F0702030302020204" pitchFamily="66" charset="0"/>
                <a:ea typeface="黑体" panose="02010609060101010101" pitchFamily="49" charset="-122"/>
                <a:sym typeface="Wingdings 3" pitchFamily="18" charset="2"/>
              </a:rPr>
              <a:t> 后代表现为</a:t>
            </a:r>
            <a:r>
              <a:rPr lang="en-US" altLang="zh-CN" sz="2400" i="1" dirty="0">
                <a:latin typeface="Comic Sans MS" panose="030F0702030302020204" pitchFamily="66" charset="0"/>
                <a:ea typeface="黑体" panose="02010609060101010101" pitchFamily="49" charset="-122"/>
                <a:sym typeface="Wingdings 3" pitchFamily="18" charset="2"/>
              </a:rPr>
              <a:t>sm-s</a:t>
            </a:r>
          </a:p>
          <a:p>
            <a:pPr marL="0" indent="0">
              <a:lnSpc>
                <a:spcPts val="3400"/>
              </a:lnSpc>
              <a:spcBef>
                <a:spcPct val="0"/>
              </a:spcBef>
              <a:buNone/>
            </a:pPr>
            <a:endParaRPr lang="en-US" altLang="zh-CN" sz="2400" i="1" dirty="0">
              <a:latin typeface="Comic Sans MS" panose="030F0702030302020204" pitchFamily="66" charset="0"/>
              <a:ea typeface="黑体" panose="02010609060101010101" pitchFamily="49" charset="-122"/>
              <a:sym typeface="Wingdings 3" pitchFamily="18" charset="2"/>
            </a:endParaRPr>
          </a:p>
          <a:p>
            <a:pPr marL="0" indent="0">
              <a:lnSpc>
                <a:spcPts val="3400"/>
              </a:lnSpc>
              <a:spcBef>
                <a:spcPct val="0"/>
              </a:spcBef>
              <a:buNone/>
            </a:pPr>
            <a:r>
              <a:rPr lang="zh-CN" altLang="en-US" sz="2400" dirty="0">
                <a:latin typeface="Comic Sans MS" panose="030F0702030302020204" pitchFamily="66" charset="0"/>
                <a:ea typeface="黑体" panose="02010609060101010101" pitchFamily="49" charset="-122"/>
              </a:rPr>
              <a:t>以上结果表明正反交结果不同，说明衣藻对链霉素的抗性或敏感是由非孟德尔遗传因子所控制（图</a:t>
            </a:r>
            <a:r>
              <a:rPr lang="en-US" altLang="zh-CN" sz="2400" dirty="0">
                <a:latin typeface="Comic Sans MS" panose="030F0702030302020204" pitchFamily="66" charset="0"/>
                <a:ea typeface="黑体" panose="02010609060101010101" pitchFamily="49" charset="-122"/>
              </a:rPr>
              <a:t>5-3</a:t>
            </a:r>
            <a:r>
              <a:rPr lang="zh-CN" altLang="en-US" sz="2400" dirty="0">
                <a:latin typeface="Comic Sans MS" panose="030F0702030302020204" pitchFamily="66" charset="0"/>
                <a:ea typeface="黑体" panose="02010609060101010101" pitchFamily="49" charset="-122"/>
              </a:rPr>
              <a:t>）</a:t>
            </a:r>
          </a:p>
          <a:p>
            <a:pPr marL="0" indent="0">
              <a:spcBef>
                <a:spcPct val="0"/>
              </a:spcBef>
              <a:buNone/>
            </a:pPr>
            <a:endParaRPr lang="zh-CN" altLang="en-US" sz="2400" dirty="0">
              <a:latin typeface="黑体" panose="02010609060101010101" pitchFamily="49" charset="-122"/>
              <a:ea typeface="黑体" panose="02010609060101010101" pitchFamily="49"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文本框 7"/>
          <p:cNvSpPr txBox="1"/>
          <p:nvPr/>
        </p:nvSpPr>
        <p:spPr>
          <a:xfrm>
            <a:off x="4572000" y="334963"/>
            <a:ext cx="4267200" cy="57594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lnSpc>
                <a:spcPts val="3400"/>
              </a:lnSpc>
              <a:spcBef>
                <a:spcPct val="0"/>
              </a:spcBef>
              <a:buClrTx/>
              <a:buNone/>
            </a:pPr>
            <a:r>
              <a:rPr lang="zh-CN" altLang="en-US" sz="2000" dirty="0">
                <a:latin typeface="黑体" panose="02010609060101010101" pitchFamily="49" charset="-122"/>
                <a:ea typeface="黑体" panose="02010609060101010101" pitchFamily="49" charset="-122"/>
              </a:rPr>
              <a:t>研究表明：该性状由衣藻中叶绿体基因组</a:t>
            </a:r>
            <a:r>
              <a:rPr lang="en-US" altLang="zh-CN" sz="2000" dirty="0">
                <a:latin typeface="黑体" panose="02010609060101010101" pitchFamily="49" charset="-122"/>
                <a:ea typeface="黑体" panose="02010609060101010101" pitchFamily="49" charset="-122"/>
              </a:rPr>
              <a:t>DNA</a:t>
            </a:r>
            <a:r>
              <a:rPr lang="zh-CN" altLang="en-US" sz="2000" dirty="0">
                <a:latin typeface="黑体" panose="02010609060101010101" pitchFamily="49" charset="-122"/>
                <a:ea typeface="黑体" panose="02010609060101010101" pitchFamily="49" charset="-122"/>
              </a:rPr>
              <a:t>上的基因所控制。交配型</a:t>
            </a:r>
            <a:r>
              <a:rPr lang="en-US" altLang="zh-CN" sz="2000" i="1" dirty="0">
                <a:latin typeface="黑体" panose="02010609060101010101" pitchFamily="49" charset="-122"/>
                <a:ea typeface="黑体" panose="02010609060101010101" pitchFamily="49" charset="-122"/>
              </a:rPr>
              <a:t>mt</a:t>
            </a:r>
            <a:r>
              <a:rPr lang="en-US" altLang="zh-CN" sz="2400" baseline="30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和</a:t>
            </a:r>
            <a:r>
              <a:rPr lang="en-US" altLang="zh-CN" sz="2000" i="1" dirty="0">
                <a:latin typeface="黑体" panose="02010609060101010101" pitchFamily="49" charset="-122"/>
                <a:ea typeface="黑体" panose="02010609060101010101" pitchFamily="49" charset="-122"/>
              </a:rPr>
              <a:t>mt</a:t>
            </a:r>
            <a:r>
              <a:rPr lang="en-US" altLang="zh-CN" sz="2400" baseline="30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细胞质中都含有叶绿体基因组</a:t>
            </a:r>
            <a:r>
              <a:rPr lang="en-US" altLang="zh-CN" sz="2000" dirty="0">
                <a:latin typeface="黑体" panose="02010609060101010101" pitchFamily="49" charset="-122"/>
                <a:ea typeface="黑体" panose="02010609060101010101" pitchFamily="49" charset="-122"/>
              </a:rPr>
              <a:t>DNA</a:t>
            </a:r>
            <a:r>
              <a:rPr lang="zh-CN" altLang="en-US" sz="2000" dirty="0">
                <a:latin typeface="黑体" panose="02010609060101010101" pitchFamily="49" charset="-122"/>
                <a:ea typeface="黑体" panose="02010609060101010101" pitchFamily="49" charset="-122"/>
              </a:rPr>
              <a:t>，当发生交配时，两个亲本对合子贡献的细胞质是相等的，而</a:t>
            </a:r>
            <a:r>
              <a:rPr lang="zh-CN" altLang="en-US" sz="2000" dirty="0">
                <a:solidFill>
                  <a:srgbClr val="FFFF00"/>
                </a:solidFill>
                <a:latin typeface="黑体" panose="02010609060101010101" pitchFamily="49" charset="-122"/>
                <a:ea typeface="黑体" panose="02010609060101010101" pitchFamily="49" charset="-122"/>
              </a:rPr>
              <a:t>后代总是保留</a:t>
            </a:r>
            <a:r>
              <a:rPr lang="en-US" altLang="zh-CN" sz="2000" i="1" dirty="0">
                <a:solidFill>
                  <a:srgbClr val="FFFF00"/>
                </a:solidFill>
                <a:latin typeface="黑体" panose="02010609060101010101" pitchFamily="49" charset="-122"/>
                <a:ea typeface="黑体" panose="02010609060101010101" pitchFamily="49" charset="-122"/>
              </a:rPr>
              <a:t>mt</a:t>
            </a:r>
            <a:r>
              <a:rPr lang="en-US" altLang="zh-CN" sz="2400" baseline="30000" dirty="0">
                <a:solidFill>
                  <a:srgbClr val="FFFF00"/>
                </a:solidFill>
                <a:latin typeface="黑体" panose="02010609060101010101" pitchFamily="49" charset="-122"/>
                <a:ea typeface="黑体" panose="02010609060101010101" pitchFamily="49" charset="-122"/>
              </a:rPr>
              <a:t>+</a:t>
            </a:r>
            <a:r>
              <a:rPr lang="zh-CN" altLang="en-US" sz="2000" dirty="0">
                <a:solidFill>
                  <a:srgbClr val="FFFF00"/>
                </a:solidFill>
                <a:latin typeface="黑体" panose="02010609060101010101" pitchFamily="49" charset="-122"/>
                <a:ea typeface="黑体" panose="02010609060101010101" pitchFamily="49" charset="-122"/>
              </a:rPr>
              <a:t>亲本与叶绿体基因组上控制的性状有关的表型</a:t>
            </a:r>
            <a:r>
              <a:rPr lang="zh-CN" altLang="en-US" sz="2000" dirty="0">
                <a:latin typeface="黑体" panose="02010609060101010101" pitchFamily="49" charset="-122"/>
                <a:ea typeface="黑体" panose="02010609060101010101" pitchFamily="49" charset="-122"/>
              </a:rPr>
              <a:t>。一种分子解释是在两种不同的交配型发生交配时，由</a:t>
            </a:r>
            <a:r>
              <a:rPr lang="en-US" altLang="zh-CN" sz="2000" i="1" dirty="0">
                <a:latin typeface="黑体" panose="02010609060101010101" pitchFamily="49" charset="-122"/>
                <a:ea typeface="黑体" panose="02010609060101010101" pitchFamily="49" charset="-122"/>
              </a:rPr>
              <a:t>mt</a:t>
            </a:r>
            <a:r>
              <a:rPr lang="en-US" altLang="zh-CN" sz="2400" i="1" baseline="30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细胞所提供的叶绿体</a:t>
            </a:r>
            <a:r>
              <a:rPr lang="en-US" altLang="zh-CN" sz="2000" dirty="0">
                <a:latin typeface="黑体" panose="02010609060101010101" pitchFamily="49" charset="-122"/>
                <a:ea typeface="黑体" panose="02010609060101010101" pitchFamily="49" charset="-122"/>
              </a:rPr>
              <a:t>DNA</a:t>
            </a:r>
            <a:r>
              <a:rPr lang="zh-CN" altLang="en-US" sz="2000" dirty="0">
                <a:latin typeface="黑体" panose="02010609060101010101" pitchFamily="49" charset="-122"/>
                <a:ea typeface="黑体" panose="02010609060101010101" pitchFamily="49" charset="-122"/>
              </a:rPr>
              <a:t>可能被一种特异性识别它的核酸酶所降解，通过</a:t>
            </a:r>
            <a:r>
              <a:rPr lang="en-US" altLang="zh-CN" sz="2000" i="1" dirty="0">
                <a:latin typeface="黑体" panose="02010609060101010101" pitchFamily="49" charset="-122"/>
                <a:ea typeface="黑体" panose="02010609060101010101" pitchFamily="49" charset="-122"/>
              </a:rPr>
              <a:t>mt</a:t>
            </a:r>
            <a:r>
              <a:rPr lang="en-US" altLang="zh-CN" sz="2800" baseline="30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细胞的细胞质而带有对链霉素的抗性或敏感性性状都被遗传下去了，因而表现出单亲遗传的特征。</a:t>
            </a:r>
          </a:p>
        </p:txBody>
      </p:sp>
      <p:pic>
        <p:nvPicPr>
          <p:cNvPr id="18435" name="图片 1"/>
          <p:cNvPicPr>
            <a:picLocks noChangeAspect="1"/>
          </p:cNvPicPr>
          <p:nvPr/>
        </p:nvPicPr>
        <p:blipFill>
          <a:blip r:embed="rId2"/>
          <a:stretch>
            <a:fillRect/>
          </a:stretch>
        </p:blipFill>
        <p:spPr>
          <a:xfrm>
            <a:off x="152400" y="533400"/>
            <a:ext cx="4289425" cy="5932488"/>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图片 5"/>
          <p:cNvPicPr>
            <a:picLocks noChangeAspect="1"/>
          </p:cNvPicPr>
          <p:nvPr/>
        </p:nvPicPr>
        <p:blipFill>
          <a:blip r:embed="rId2"/>
          <a:stretch>
            <a:fillRect/>
          </a:stretch>
        </p:blipFill>
        <p:spPr>
          <a:xfrm>
            <a:off x="5243513" y="2362200"/>
            <a:ext cx="2995612" cy="4340225"/>
          </a:xfrm>
          <a:prstGeom prst="rect">
            <a:avLst/>
          </a:prstGeom>
          <a:noFill/>
          <a:ln w="9525">
            <a:noFill/>
          </a:ln>
        </p:spPr>
      </p:pic>
      <p:sp>
        <p:nvSpPr>
          <p:cNvPr id="19459" name="Rectangle 3"/>
          <p:cNvSpPr>
            <a:spLocks noGrp="1"/>
          </p:cNvSpPr>
          <p:nvPr>
            <p:ph idx="1"/>
          </p:nvPr>
        </p:nvSpPr>
        <p:spPr>
          <a:xfrm>
            <a:off x="304800" y="1333500"/>
            <a:ext cx="8305800" cy="2209800"/>
          </a:xfrm>
          <a:ln/>
        </p:spPr>
        <p:txBody>
          <a:bodyPr vert="horz" wrap="square" lIns="91440" tIns="45720" rIns="91440" bIns="45720" anchor="t" anchorCtr="0"/>
          <a:lstStyle/>
          <a:p>
            <a:pPr>
              <a:buNone/>
            </a:pPr>
            <a:r>
              <a:rPr lang="zh-CN" altLang="en-US" sz="2400" dirty="0">
                <a:solidFill>
                  <a:srgbClr val="FFFF00"/>
                </a:solidFill>
                <a:latin typeface="Comic Sans MS" panose="030F0702030302020204" pitchFamily="66" charset="0"/>
                <a:ea typeface="黑体" panose="02010609060101010101" pitchFamily="49" charset="-122"/>
              </a:rPr>
              <a:t>（</a:t>
            </a:r>
            <a:r>
              <a:rPr lang="en-US" altLang="zh-CN" sz="2400" dirty="0">
                <a:solidFill>
                  <a:srgbClr val="FFFF00"/>
                </a:solidFill>
                <a:latin typeface="Comic Sans MS" panose="030F0702030302020204" pitchFamily="66" charset="0"/>
                <a:ea typeface="黑体" panose="02010609060101010101" pitchFamily="49" charset="-122"/>
              </a:rPr>
              <a:t>1</a:t>
            </a:r>
            <a:r>
              <a:rPr lang="zh-CN" altLang="en-US" sz="2400" dirty="0">
                <a:solidFill>
                  <a:srgbClr val="FFFF00"/>
                </a:solidFill>
                <a:latin typeface="Comic Sans MS" panose="030F0702030302020204" pitchFamily="66" charset="0"/>
                <a:ea typeface="黑体" panose="02010609060101010101" pitchFamily="49" charset="-122"/>
              </a:rPr>
              <a:t>）草履虫放毒型的遗传</a:t>
            </a:r>
          </a:p>
          <a:p>
            <a:pPr>
              <a:buNone/>
            </a:pPr>
            <a:r>
              <a:rPr lang="zh-CN" altLang="en-US" sz="2000" dirty="0">
                <a:solidFill>
                  <a:srgbClr val="FFFF00"/>
                </a:solidFill>
                <a:latin typeface="Comic Sans MS" panose="030F0702030302020204" pitchFamily="66" charset="0"/>
                <a:ea typeface="黑体" panose="02010609060101010101" pitchFamily="49" charset="-122"/>
              </a:rPr>
              <a:t>                       一个大核－－</a:t>
            </a:r>
            <a:r>
              <a:rPr lang="zh-CN" altLang="en-US" sz="2000" dirty="0">
                <a:latin typeface="Comic Sans MS" panose="030F0702030302020204" pitchFamily="66" charset="0"/>
                <a:ea typeface="黑体" panose="02010609060101010101" pitchFamily="49" charset="-122"/>
              </a:rPr>
              <a:t>营养核</a:t>
            </a:r>
          </a:p>
          <a:p>
            <a:pPr>
              <a:buNone/>
            </a:pPr>
            <a:r>
              <a:rPr lang="zh-CN" altLang="en-US" sz="2000" dirty="0">
                <a:solidFill>
                  <a:srgbClr val="FFFF00"/>
                </a:solidFill>
                <a:latin typeface="Comic Sans MS" panose="030F0702030302020204" pitchFamily="66" charset="0"/>
                <a:ea typeface="黑体" panose="02010609060101010101" pitchFamily="49" charset="-122"/>
              </a:rPr>
              <a:t>                      两个小核－－</a:t>
            </a:r>
            <a:r>
              <a:rPr lang="zh-CN" altLang="en-US" sz="2000" dirty="0">
                <a:latin typeface="Comic Sans MS" panose="030F0702030302020204" pitchFamily="66" charset="0"/>
                <a:ea typeface="黑体" panose="02010609060101010101" pitchFamily="49" charset="-122"/>
              </a:rPr>
              <a:t>生殖核，</a:t>
            </a:r>
            <a:r>
              <a:rPr lang="en-US" altLang="zh-CN" sz="2000" dirty="0">
                <a:latin typeface="Comic Sans MS" panose="030F0702030302020204" pitchFamily="66" charset="0"/>
                <a:ea typeface="黑体" panose="02010609060101010101" pitchFamily="49" charset="-122"/>
              </a:rPr>
              <a:t>2n</a:t>
            </a:r>
          </a:p>
          <a:p>
            <a:pPr>
              <a:buNone/>
            </a:pPr>
            <a:r>
              <a:rPr lang="zh-CN" altLang="en-US" sz="2400" dirty="0">
                <a:latin typeface="Comic Sans MS" panose="030F0702030302020204" pitchFamily="66" charset="0"/>
                <a:ea typeface="黑体" panose="02010609060101010101" pitchFamily="49" charset="-122"/>
              </a:rPr>
              <a:t>草履虫的有性生殖方式：</a:t>
            </a:r>
          </a:p>
          <a:p>
            <a:pPr eaLnBrk="1" hangingPunct="1">
              <a:lnSpc>
                <a:spcPct val="120000"/>
              </a:lnSpc>
              <a:buClr>
                <a:schemeClr val="hlink"/>
              </a:buClr>
              <a:buSzPct val="110000"/>
              <a:buNone/>
            </a:pPr>
            <a:r>
              <a:rPr lang="zh-CN" altLang="en-US" sz="2400" dirty="0">
                <a:solidFill>
                  <a:srgbClr val="FFFF00"/>
                </a:solidFill>
                <a:latin typeface="黑体" panose="02010609060101010101" pitchFamily="49" charset="-122"/>
                <a:ea typeface="黑体" panose="02010609060101010101" pitchFamily="49" charset="-122"/>
              </a:rPr>
              <a:t>（</a:t>
            </a:r>
            <a:r>
              <a:rPr lang="en-US" altLang="zh-CN" sz="2400" dirty="0">
                <a:solidFill>
                  <a:srgbClr val="FFFF00"/>
                </a:solidFill>
                <a:latin typeface="黑体" panose="02010609060101010101" pitchFamily="49" charset="-122"/>
                <a:ea typeface="黑体" panose="02010609060101010101" pitchFamily="49" charset="-122"/>
              </a:rPr>
              <a:t>A</a:t>
            </a:r>
            <a:r>
              <a:rPr lang="zh-CN" altLang="en-US" sz="2400" dirty="0">
                <a:solidFill>
                  <a:srgbClr val="FFFF00"/>
                </a:solidFill>
                <a:latin typeface="黑体" panose="02010609060101010101" pitchFamily="49" charset="-122"/>
                <a:ea typeface="黑体" panose="02010609060101010101" pitchFamily="49" charset="-122"/>
              </a:rPr>
              <a:t>）接合生殖</a:t>
            </a:r>
            <a:r>
              <a:rPr lang="en-US" altLang="zh-CN" sz="2400" dirty="0">
                <a:latin typeface="黑体" panose="02010609060101010101" pitchFamily="49" charset="-122"/>
                <a:ea typeface="黑体" panose="02010609060101010101" pitchFamily="49" charset="-122"/>
              </a:rPr>
              <a:t>:</a:t>
            </a:r>
          </a:p>
          <a:p>
            <a:pPr eaLnBrk="1" hangingPunct="1">
              <a:lnSpc>
                <a:spcPct val="120000"/>
              </a:lnSpc>
              <a:buClr>
                <a:schemeClr val="hlink"/>
              </a:buClr>
              <a:buSzPct val="110000"/>
              <a:buNone/>
            </a:pPr>
            <a:r>
              <a:rPr lang="zh-CN" altLang="en-US" sz="2000" dirty="0">
                <a:solidFill>
                  <a:srgbClr val="FFFF00"/>
                </a:solidFill>
                <a:latin typeface="Comic Sans MS" panose="030F0702030302020204" pitchFamily="66" charset="0"/>
                <a:ea typeface="黑体" panose="02010609060101010101" pitchFamily="49" charset="-122"/>
              </a:rPr>
              <a:t> </a:t>
            </a:r>
            <a:r>
              <a:rPr lang="en-US" altLang="zh-CN" sz="2000" dirty="0">
                <a:solidFill>
                  <a:srgbClr val="FFFF00"/>
                </a:solidFill>
                <a:latin typeface="Comic Sans MS" panose="030F0702030302020204" pitchFamily="66" charset="0"/>
                <a:ea typeface="黑体" panose="02010609060101010101" pitchFamily="49" charset="-122"/>
              </a:rPr>
              <a:t> </a:t>
            </a:r>
            <a:r>
              <a:rPr lang="zh-CN" altLang="en-US" sz="2000" dirty="0">
                <a:latin typeface="Comic Sans MS" panose="030F0702030302020204" pitchFamily="66" charset="0"/>
                <a:ea typeface="黑体" panose="02010609060101010101" pitchFamily="49" charset="-122"/>
              </a:rPr>
              <a:t>  </a:t>
            </a:r>
          </a:p>
        </p:txBody>
      </p:sp>
      <p:sp>
        <p:nvSpPr>
          <p:cNvPr id="19460" name="AutoShape 4"/>
          <p:cNvSpPr/>
          <p:nvPr/>
        </p:nvSpPr>
        <p:spPr>
          <a:xfrm>
            <a:off x="1905000" y="1752600"/>
            <a:ext cx="76200" cy="381000"/>
          </a:xfrm>
          <a:prstGeom prst="leftBrace">
            <a:avLst>
              <a:gd name="adj1" fmla="val 41620"/>
              <a:gd name="adj2" fmla="val 50000"/>
            </a:avLst>
          </a:prstGeom>
          <a:no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algn="ctr" eaLnBrk="1" hangingPunct="1">
              <a:spcBef>
                <a:spcPct val="0"/>
              </a:spcBef>
              <a:buClrTx/>
              <a:buNone/>
            </a:pPr>
            <a:endParaRPr lang="zh-CN" altLang="zh-CN" sz="2400" b="1" dirty="0">
              <a:latin typeface="Tahoma" panose="020B0604030504040204" pitchFamily="34" charset="0"/>
            </a:endParaRPr>
          </a:p>
        </p:txBody>
      </p:sp>
      <p:sp>
        <p:nvSpPr>
          <p:cNvPr id="19461" name="Text Box 5"/>
          <p:cNvSpPr txBox="1"/>
          <p:nvPr/>
        </p:nvSpPr>
        <p:spPr>
          <a:xfrm>
            <a:off x="723900" y="1712913"/>
            <a:ext cx="1447800" cy="4603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50000"/>
              </a:spcBef>
              <a:buClrTx/>
              <a:buNone/>
            </a:pPr>
            <a:r>
              <a:rPr lang="zh-CN" altLang="en-US" sz="2400" dirty="0">
                <a:latin typeface="黑体" panose="02010609060101010101" pitchFamily="49" charset="-122"/>
                <a:ea typeface="黑体" panose="02010609060101010101" pitchFamily="49" charset="-122"/>
              </a:rPr>
              <a:t>草履虫</a:t>
            </a:r>
          </a:p>
        </p:txBody>
      </p:sp>
      <p:sp>
        <p:nvSpPr>
          <p:cNvPr id="19462" name="Rectangle 7"/>
          <p:cNvSpPr/>
          <p:nvPr/>
        </p:nvSpPr>
        <p:spPr>
          <a:xfrm>
            <a:off x="304800" y="398463"/>
            <a:ext cx="7924800" cy="914400"/>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algn="ctr">
              <a:spcBef>
                <a:spcPct val="0"/>
              </a:spcBef>
              <a:buClrTx/>
              <a:buNone/>
            </a:pPr>
            <a:r>
              <a:rPr lang="en-US" altLang="zh-CN" dirty="0">
                <a:solidFill>
                  <a:srgbClr val="FFFF00"/>
                </a:solidFill>
                <a:latin typeface="黑体" panose="02010609060101010101" pitchFamily="49" charset="-122"/>
                <a:ea typeface="黑体" panose="02010609060101010101" pitchFamily="49" charset="-122"/>
              </a:rPr>
              <a:t>5.1.4 </a:t>
            </a:r>
            <a:r>
              <a:rPr lang="zh-CN" altLang="en-US" dirty="0">
                <a:solidFill>
                  <a:srgbClr val="FFFF00"/>
                </a:solidFill>
                <a:latin typeface="黑体" panose="02010609060101010101" pitchFamily="49" charset="-122"/>
                <a:ea typeface="黑体" panose="02010609060101010101" pitchFamily="49" charset="-122"/>
              </a:rPr>
              <a:t>　草履虫及果蝇中的核外遗传</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标题 4"/>
          <p:cNvSpPr>
            <a:spLocks noGrp="1"/>
          </p:cNvSpPr>
          <p:nvPr>
            <p:ph type="title"/>
          </p:nvPr>
        </p:nvSpPr>
        <p:spPr>
          <a:ln/>
        </p:spPr>
        <p:txBody>
          <a:bodyPr vert="horz" wrap="square" lIns="91440" tIns="45720" rIns="91440" bIns="45720" anchor="ctr" anchorCtr="0"/>
          <a:lstStyle/>
          <a:p>
            <a:pPr>
              <a:buNone/>
            </a:pPr>
            <a:endParaRPr lang="zh-CN" altLang="en-US" dirty="0"/>
          </a:p>
        </p:txBody>
      </p:sp>
      <p:sp>
        <p:nvSpPr>
          <p:cNvPr id="20483" name="矩形 12"/>
          <p:cNvSpPr/>
          <p:nvPr/>
        </p:nvSpPr>
        <p:spPr>
          <a:xfrm>
            <a:off x="228600" y="3895725"/>
            <a:ext cx="8839200" cy="2692400"/>
          </a:xfrm>
          <a:prstGeom prst="rect">
            <a:avLst/>
          </a:prstGeom>
          <a:noFill/>
          <a:ln w="9525">
            <a:noFill/>
          </a:ln>
        </p:spPr>
        <p:txBody>
          <a:bodyPr>
            <a:spAutoFit/>
          </a:bodyPr>
          <a:lstStyle/>
          <a:p>
            <a:pPr eaLnBrk="1" hangingPunct="1">
              <a:lnSpc>
                <a:spcPct val="120000"/>
              </a:lnSpc>
              <a:buClr>
                <a:schemeClr val="hlink"/>
              </a:buClr>
              <a:buSzPct val="110000"/>
            </a:pPr>
            <a:r>
              <a:rPr lang="zh-CN" altLang="en-US" sz="2400" dirty="0">
                <a:solidFill>
                  <a:schemeClr val="tx1"/>
                </a:solidFill>
                <a:latin typeface="黑体" panose="02010609060101010101" pitchFamily="49" charset="-122"/>
                <a:ea typeface="黑体" panose="02010609060101010101" pitchFamily="49" charset="-122"/>
              </a:rPr>
              <a:t>两个体接合，交换小核，大核消失。小核经减数分裂后产生</a:t>
            </a:r>
            <a:r>
              <a:rPr lang="en-US" altLang="zh-CN" sz="2400" dirty="0">
                <a:solidFill>
                  <a:schemeClr val="tx1"/>
                </a:solidFill>
                <a:latin typeface="黑体" panose="02010609060101010101" pitchFamily="49" charset="-122"/>
                <a:ea typeface="黑体" panose="02010609060101010101" pitchFamily="49" charset="-122"/>
              </a:rPr>
              <a:t>4</a:t>
            </a:r>
            <a:r>
              <a:rPr lang="zh-CN" altLang="en-US" sz="2400" dirty="0">
                <a:solidFill>
                  <a:schemeClr val="tx1"/>
                </a:solidFill>
                <a:latin typeface="黑体" panose="02010609060101010101" pitchFamily="49" charset="-122"/>
                <a:ea typeface="黑体" panose="02010609060101010101" pitchFamily="49" charset="-122"/>
              </a:rPr>
              <a:t>个单倍体，保留一个，其余退化。</a:t>
            </a:r>
            <a:r>
              <a:rPr lang="zh-CN" altLang="en-US" sz="2400" dirty="0">
                <a:latin typeface="黑体" panose="02010609060101010101" pitchFamily="49" charset="-122"/>
                <a:ea typeface="黑体" panose="02010609060101010101" pitchFamily="49" charset="-122"/>
              </a:rPr>
              <a:t>留下的这个单倍体核经一次有丝分裂，产生两个单倍体核</a:t>
            </a:r>
            <a:r>
              <a:rPr lang="zh-CN" altLang="en-US" sz="2400" dirty="0">
                <a:solidFill>
                  <a:schemeClr val="tx1"/>
                </a:solidFill>
                <a:latin typeface="黑体" panose="02010609060101010101" pitchFamily="49" charset="-122"/>
                <a:ea typeface="黑体" panose="02010609060101010101" pitchFamily="49" charset="-122"/>
              </a:rPr>
              <a:t>。个体接合，各将一个小核转移给对方，个体放开后，体内的二个小核融合，形成一个二倍体核。经两次有丝分裂，形成</a:t>
            </a:r>
            <a:r>
              <a:rPr lang="en-US" altLang="zh-CN" sz="2400" dirty="0">
                <a:solidFill>
                  <a:schemeClr val="tx1"/>
                </a:solidFill>
                <a:latin typeface="黑体" panose="02010609060101010101" pitchFamily="49" charset="-122"/>
                <a:ea typeface="黑体" panose="02010609060101010101" pitchFamily="49" charset="-122"/>
              </a:rPr>
              <a:t>4</a:t>
            </a:r>
            <a:r>
              <a:rPr lang="zh-CN" altLang="en-US" sz="2400" dirty="0">
                <a:solidFill>
                  <a:schemeClr val="tx1"/>
                </a:solidFill>
                <a:latin typeface="黑体" panose="02010609060101010101" pitchFamily="49" charset="-122"/>
                <a:ea typeface="黑体" panose="02010609060101010101" pitchFamily="49" charset="-122"/>
              </a:rPr>
              <a:t>个</a:t>
            </a:r>
            <a:r>
              <a:rPr lang="en-US" altLang="zh-CN" sz="2400" dirty="0">
                <a:solidFill>
                  <a:schemeClr val="tx1"/>
                </a:solidFill>
                <a:latin typeface="黑体" panose="02010609060101010101" pitchFamily="49" charset="-122"/>
                <a:ea typeface="黑体" panose="02010609060101010101" pitchFamily="49" charset="-122"/>
              </a:rPr>
              <a:t>2n</a:t>
            </a:r>
            <a:r>
              <a:rPr lang="zh-CN" altLang="en-US" sz="2400" dirty="0">
                <a:solidFill>
                  <a:schemeClr val="tx1"/>
                </a:solidFill>
                <a:latin typeface="黑体" panose="02010609060101010101" pitchFamily="49" charset="-122"/>
                <a:ea typeface="黑体" panose="02010609060101010101" pitchFamily="49" charset="-122"/>
              </a:rPr>
              <a:t>核，其中二个核合并成一个大核。若接合时间长，则细胞质也可交换。</a:t>
            </a:r>
          </a:p>
        </p:txBody>
      </p:sp>
      <p:pic>
        <p:nvPicPr>
          <p:cNvPr id="20484" name="图片 14"/>
          <p:cNvPicPr>
            <a:picLocks noChangeAspect="1"/>
          </p:cNvPicPr>
          <p:nvPr/>
        </p:nvPicPr>
        <p:blipFill>
          <a:blip r:embed="rId2"/>
          <a:stretch>
            <a:fillRect/>
          </a:stretch>
        </p:blipFill>
        <p:spPr>
          <a:xfrm>
            <a:off x="152400" y="457200"/>
            <a:ext cx="8686800" cy="3209925"/>
          </a:xfrm>
          <a:prstGeom prst="rect">
            <a:avLst/>
          </a:prstGeom>
          <a:noFill/>
          <a:ln w="9525">
            <a:noFill/>
          </a:ln>
        </p:spPr>
      </p:pic>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p:nvPr/>
        </p:nvSpPr>
        <p:spPr>
          <a:xfrm>
            <a:off x="1143000" y="228600"/>
            <a:ext cx="8305800" cy="12001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buClr>
                <a:schemeClr val="hlink"/>
              </a:buClr>
              <a:buSzPct val="110000"/>
              <a:buFont typeface="Wingdings" panose="05000000000000000000" pitchFamily="2" charset="2"/>
              <a:buNone/>
            </a:pPr>
            <a:r>
              <a:rPr lang="en-US" altLang="zh-CN" sz="2400" b="1" dirty="0">
                <a:solidFill>
                  <a:srgbClr val="FFFF00"/>
                </a:solidFill>
                <a:latin typeface="Tahoma" panose="020B0604030504040204" pitchFamily="34" charset="0"/>
                <a:ea typeface="Arial Unicode MS" pitchFamily="34" charset="-122"/>
              </a:rPr>
              <a:t>                  </a:t>
            </a:r>
            <a:r>
              <a:rPr lang="zh-CN" altLang="en-US" sz="2400" b="1" dirty="0">
                <a:solidFill>
                  <a:srgbClr val="FFFF00"/>
                </a:solidFill>
                <a:latin typeface="黑体" panose="02010609060101010101" pitchFamily="49" charset="-122"/>
                <a:ea typeface="黑体" panose="02010609060101010101" pitchFamily="49" charset="-122"/>
              </a:rPr>
              <a:t>（</a:t>
            </a:r>
            <a:r>
              <a:rPr lang="en-US" altLang="zh-CN" sz="2400" b="1" dirty="0">
                <a:solidFill>
                  <a:srgbClr val="FFFF00"/>
                </a:solidFill>
                <a:latin typeface="黑体" panose="02010609060101010101" pitchFamily="49" charset="-122"/>
                <a:ea typeface="黑体" panose="02010609060101010101" pitchFamily="49" charset="-122"/>
              </a:rPr>
              <a:t>B</a:t>
            </a:r>
            <a:r>
              <a:rPr lang="zh-CN" altLang="en-US" sz="2400" b="1" dirty="0">
                <a:solidFill>
                  <a:srgbClr val="FFFF00"/>
                </a:solidFill>
                <a:latin typeface="黑体" panose="02010609060101010101" pitchFamily="49" charset="-122"/>
                <a:ea typeface="黑体" panose="02010609060101010101" pitchFamily="49" charset="-122"/>
              </a:rPr>
              <a:t>）</a:t>
            </a:r>
            <a:r>
              <a:rPr lang="zh-CN" altLang="en-US" sz="2400" dirty="0">
                <a:solidFill>
                  <a:srgbClr val="FFFF00"/>
                </a:solidFill>
                <a:latin typeface="黑体" panose="02010609060101010101" pitchFamily="49" charset="-122"/>
                <a:ea typeface="黑体" panose="02010609060101010101" pitchFamily="49" charset="-122"/>
              </a:rPr>
              <a:t>自体受精（</a:t>
            </a:r>
            <a:r>
              <a:rPr lang="en-US" altLang="zh-CN" sz="2400" dirty="0">
                <a:solidFill>
                  <a:srgbClr val="FFFF00"/>
                </a:solidFill>
                <a:latin typeface="黑体" panose="02010609060101010101" pitchFamily="49" charset="-122"/>
                <a:ea typeface="黑体" panose="02010609060101010101" pitchFamily="49" charset="-122"/>
              </a:rPr>
              <a:t>Autogamy</a:t>
            </a:r>
            <a:r>
              <a:rPr lang="zh-CN" altLang="en-US" sz="2400" dirty="0">
                <a:solidFill>
                  <a:srgbClr val="FFFF00"/>
                </a:solidFill>
                <a:latin typeface="黑体" panose="02010609060101010101" pitchFamily="49" charset="-122"/>
                <a:ea typeface="黑体" panose="02010609060101010101" pitchFamily="49" charset="-122"/>
              </a:rPr>
              <a:t>）</a:t>
            </a:r>
            <a:r>
              <a:rPr lang="zh-CN" altLang="en-US" sz="2000" dirty="0">
                <a:solidFill>
                  <a:srgbClr val="FFFF00"/>
                </a:solidFill>
                <a:latin typeface="Comic Sans MS" panose="030F0702030302020204" pitchFamily="66" charset="0"/>
                <a:ea typeface="黑体" panose="02010609060101010101" pitchFamily="49" charset="-122"/>
              </a:rPr>
              <a:t>：</a:t>
            </a:r>
          </a:p>
          <a:p>
            <a:pPr marL="0" lvl="0" indent="0" eaLnBrk="1" hangingPunct="1">
              <a:buClr>
                <a:schemeClr val="hlink"/>
              </a:buClr>
              <a:buSzPct val="110000"/>
              <a:buFont typeface="Wingdings" panose="05000000000000000000" pitchFamily="2" charset="2"/>
              <a:buNone/>
            </a:pPr>
            <a:r>
              <a:rPr lang="zh-CN" altLang="en-US" sz="2000" dirty="0">
                <a:solidFill>
                  <a:srgbClr val="FFFF00"/>
                </a:solidFill>
                <a:latin typeface="Comic Sans MS" panose="030F0702030302020204" pitchFamily="66" charset="0"/>
                <a:ea typeface="黑体" panose="02010609060101010101" pitchFamily="49" charset="-122"/>
              </a:rPr>
              <a:t>  </a:t>
            </a:r>
            <a:r>
              <a:rPr lang="zh-CN" altLang="en-US" sz="2000" dirty="0">
                <a:latin typeface="Comic Sans MS" panose="030F0702030302020204" pitchFamily="66" charset="0"/>
                <a:ea typeface="黑体" panose="02010609060101010101" pitchFamily="49" charset="-122"/>
              </a:rPr>
              <a:t>同一个体的两个小核经减数分裂，留下一个小核，</a:t>
            </a:r>
          </a:p>
          <a:p>
            <a:pPr marL="0" lvl="0" indent="0" eaLnBrk="1" hangingPunct="1">
              <a:buClr>
                <a:schemeClr val="hlink"/>
              </a:buClr>
              <a:buSzPct val="110000"/>
              <a:buFont typeface="Wingdings" panose="05000000000000000000" pitchFamily="2" charset="2"/>
              <a:buNone/>
            </a:pPr>
            <a:r>
              <a:rPr lang="zh-CN" altLang="en-US" sz="2000" dirty="0">
                <a:latin typeface="Comic Sans MS" panose="030F0702030302020204" pitchFamily="66" charset="0"/>
                <a:ea typeface="黑体" panose="02010609060101010101" pitchFamily="49" charset="-122"/>
              </a:rPr>
              <a:t> 该小核分裂一次又相互合并，随后再分裂发育成小核和大核。</a:t>
            </a:r>
            <a:r>
              <a:rPr lang="zh-CN" altLang="en-US" sz="2000" dirty="0">
                <a:solidFill>
                  <a:srgbClr val="FFFF00"/>
                </a:solidFill>
                <a:latin typeface="Comic Sans MS" panose="030F0702030302020204" pitchFamily="66" charset="0"/>
                <a:ea typeface="黑体" panose="02010609060101010101" pitchFamily="49" charset="-122"/>
              </a:rPr>
              <a:t>  </a:t>
            </a:r>
          </a:p>
        </p:txBody>
      </p:sp>
      <p:pic>
        <p:nvPicPr>
          <p:cNvPr id="21507" name="Picture 2" descr="kap-1"/>
          <p:cNvPicPr>
            <a:picLocks noChangeAspect="1"/>
          </p:cNvPicPr>
          <p:nvPr/>
        </p:nvPicPr>
        <p:blipFill>
          <a:blip r:embed="rId2"/>
          <a:stretch>
            <a:fillRect/>
          </a:stretch>
        </p:blipFill>
        <p:spPr>
          <a:xfrm>
            <a:off x="1371600" y="1524000"/>
            <a:ext cx="7086600" cy="5197475"/>
          </a:xfrm>
          <a:prstGeom prst="rect">
            <a:avLst/>
          </a:prstGeom>
          <a:noFill/>
          <a:ln w="9525">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p:nvPr/>
        </p:nvSpPr>
        <p:spPr>
          <a:xfrm>
            <a:off x="152400" y="533400"/>
            <a:ext cx="8985250" cy="11382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buClr>
                <a:schemeClr val="hlink"/>
              </a:buClr>
              <a:buSzPct val="110000"/>
              <a:buFont typeface="Wingdings" panose="05000000000000000000" pitchFamily="2" charset="2"/>
              <a:buNone/>
            </a:pPr>
            <a:r>
              <a:rPr lang="en-US" altLang="zh-CN" sz="2400" b="1" dirty="0">
                <a:solidFill>
                  <a:srgbClr val="FFFF00"/>
                </a:solidFill>
                <a:latin typeface="Tahoma" panose="020B0604030504040204" pitchFamily="34" charset="0"/>
                <a:ea typeface="Arial Unicode MS" pitchFamily="34" charset="-122"/>
              </a:rPr>
              <a:t>                           </a:t>
            </a:r>
            <a:r>
              <a:rPr lang="zh-CN" altLang="en-US" sz="2400" b="1" dirty="0">
                <a:solidFill>
                  <a:srgbClr val="FFFF00"/>
                </a:solidFill>
                <a:latin typeface="黑体" panose="02010609060101010101" pitchFamily="49" charset="-122"/>
                <a:ea typeface="黑体" panose="02010609060101010101" pitchFamily="49" charset="-122"/>
              </a:rPr>
              <a:t>（</a:t>
            </a:r>
            <a:r>
              <a:rPr lang="en-US" altLang="zh-CN" sz="2400" b="1" dirty="0">
                <a:solidFill>
                  <a:srgbClr val="FFFF00"/>
                </a:solidFill>
                <a:latin typeface="黑体" panose="02010609060101010101" pitchFamily="49" charset="-122"/>
                <a:ea typeface="黑体" panose="02010609060101010101" pitchFamily="49" charset="-122"/>
              </a:rPr>
              <a:t>B</a:t>
            </a:r>
            <a:r>
              <a:rPr lang="zh-CN" altLang="en-US" sz="2400" b="1" dirty="0">
                <a:solidFill>
                  <a:srgbClr val="FFFF00"/>
                </a:solidFill>
                <a:latin typeface="黑体" panose="02010609060101010101" pitchFamily="49" charset="-122"/>
                <a:ea typeface="黑体" panose="02010609060101010101" pitchFamily="49" charset="-122"/>
              </a:rPr>
              <a:t>）</a:t>
            </a:r>
            <a:r>
              <a:rPr lang="zh-CN" altLang="en-US" sz="2400" dirty="0">
                <a:solidFill>
                  <a:srgbClr val="FFFF00"/>
                </a:solidFill>
                <a:latin typeface="黑体" panose="02010609060101010101" pitchFamily="49" charset="-122"/>
                <a:ea typeface="黑体" panose="02010609060101010101" pitchFamily="49" charset="-122"/>
              </a:rPr>
              <a:t>自体受精（</a:t>
            </a:r>
            <a:r>
              <a:rPr lang="en-US" altLang="zh-CN" sz="2400" dirty="0">
                <a:solidFill>
                  <a:srgbClr val="FFFF00"/>
                </a:solidFill>
                <a:latin typeface="黑体" panose="02010609060101010101" pitchFamily="49" charset="-122"/>
                <a:ea typeface="黑体" panose="02010609060101010101" pitchFamily="49" charset="-122"/>
              </a:rPr>
              <a:t>Autogamy</a:t>
            </a:r>
            <a:r>
              <a:rPr lang="zh-CN" altLang="en-US" sz="2400" dirty="0">
                <a:solidFill>
                  <a:srgbClr val="FFFF00"/>
                </a:solidFill>
                <a:latin typeface="黑体" panose="02010609060101010101" pitchFamily="49" charset="-122"/>
                <a:ea typeface="黑体" panose="02010609060101010101" pitchFamily="49" charset="-122"/>
              </a:rPr>
              <a:t>）</a:t>
            </a:r>
            <a:endParaRPr lang="zh-CN" altLang="en-US" sz="2000" dirty="0">
              <a:solidFill>
                <a:srgbClr val="FFFF00"/>
              </a:solidFill>
              <a:latin typeface="Comic Sans MS" panose="030F0702030302020204" pitchFamily="66" charset="0"/>
              <a:ea typeface="黑体" panose="02010609060101010101" pitchFamily="49" charset="-122"/>
            </a:endParaRPr>
          </a:p>
          <a:p>
            <a:pPr marL="0" lvl="0" indent="0" eaLnBrk="1" hangingPunct="1">
              <a:buClr>
                <a:schemeClr val="hlink"/>
              </a:buClr>
              <a:buSzPct val="110000"/>
              <a:buFont typeface="Wingdings" panose="05000000000000000000" pitchFamily="2" charset="2"/>
              <a:buNone/>
            </a:pPr>
            <a:r>
              <a:rPr lang="zh-CN" altLang="en-US" sz="2000" dirty="0">
                <a:latin typeface="Comic Sans MS" panose="030F0702030302020204" pitchFamily="66" charset="0"/>
                <a:ea typeface="黑体" panose="02010609060101010101" pitchFamily="49" charset="-122"/>
              </a:rPr>
              <a:t>同一个体的两个小核经减数分裂，留下一个小核，该小核分裂一次又相互合并，随后再分裂发育成小核和大核。自体受精的后代都为纯合子。</a:t>
            </a:r>
            <a:r>
              <a:rPr lang="zh-CN" altLang="en-US" sz="2000" dirty="0">
                <a:solidFill>
                  <a:srgbClr val="FFFF00"/>
                </a:solidFill>
                <a:latin typeface="Comic Sans MS" panose="030F0702030302020204" pitchFamily="66" charset="0"/>
                <a:ea typeface="黑体" panose="02010609060101010101" pitchFamily="49" charset="-122"/>
              </a:rPr>
              <a:t>  </a:t>
            </a:r>
          </a:p>
        </p:txBody>
      </p:sp>
      <p:grpSp>
        <p:nvGrpSpPr>
          <p:cNvPr id="22531" name="组合 8"/>
          <p:cNvGrpSpPr/>
          <p:nvPr/>
        </p:nvGrpSpPr>
        <p:grpSpPr>
          <a:xfrm>
            <a:off x="228600" y="1905000"/>
            <a:ext cx="2895600" cy="3948113"/>
            <a:chOff x="533506" y="1981238"/>
            <a:chExt cx="2895524" cy="3947938"/>
          </a:xfrm>
        </p:grpSpPr>
        <p:pic>
          <p:nvPicPr>
            <p:cNvPr id="22533" name="图片 1"/>
            <p:cNvPicPr>
              <a:picLocks noChangeAspect="1"/>
            </p:cNvPicPr>
            <p:nvPr/>
          </p:nvPicPr>
          <p:blipFill>
            <a:blip r:embed="rId2"/>
            <a:stretch>
              <a:fillRect/>
            </a:stretch>
          </p:blipFill>
          <p:spPr>
            <a:xfrm>
              <a:off x="533506" y="1981238"/>
              <a:ext cx="2895524" cy="3947938"/>
            </a:xfrm>
            <a:prstGeom prst="rect">
              <a:avLst/>
            </a:prstGeom>
            <a:noFill/>
            <a:ln w="9525">
              <a:noFill/>
            </a:ln>
          </p:spPr>
        </p:pic>
        <p:cxnSp>
          <p:nvCxnSpPr>
            <p:cNvPr id="22534" name="直接连接符 3"/>
            <p:cNvCxnSpPr/>
            <p:nvPr/>
          </p:nvCxnSpPr>
          <p:spPr>
            <a:xfrm>
              <a:off x="914496" y="4190980"/>
              <a:ext cx="457188" cy="0"/>
            </a:xfrm>
            <a:prstGeom prst="line">
              <a:avLst/>
            </a:prstGeom>
            <a:ln w="38100" cap="flat" cmpd="sng">
              <a:solidFill>
                <a:srgbClr val="FF0000"/>
              </a:solidFill>
              <a:prstDash val="solid"/>
              <a:headEnd type="none" w="med" len="med"/>
              <a:tailEnd type="none" w="med" len="med"/>
            </a:ln>
          </p:spPr>
        </p:cxnSp>
        <p:cxnSp>
          <p:nvCxnSpPr>
            <p:cNvPr id="22535" name="直接连接符 6"/>
            <p:cNvCxnSpPr/>
            <p:nvPr/>
          </p:nvCxnSpPr>
          <p:spPr>
            <a:xfrm>
              <a:off x="2743338" y="5257752"/>
              <a:ext cx="457188" cy="0"/>
            </a:xfrm>
            <a:prstGeom prst="line">
              <a:avLst/>
            </a:prstGeom>
            <a:ln w="38100" cap="flat" cmpd="sng">
              <a:solidFill>
                <a:srgbClr val="FF0000"/>
              </a:solidFill>
              <a:prstDash val="solid"/>
              <a:headEnd type="none" w="med" len="med"/>
              <a:tailEnd type="none" w="med" len="med"/>
            </a:ln>
          </p:spPr>
        </p:cxnSp>
        <p:cxnSp>
          <p:nvCxnSpPr>
            <p:cNvPr id="22536" name="直接连接符 7"/>
            <p:cNvCxnSpPr/>
            <p:nvPr/>
          </p:nvCxnSpPr>
          <p:spPr>
            <a:xfrm>
              <a:off x="2743248" y="3429000"/>
              <a:ext cx="457188" cy="0"/>
            </a:xfrm>
            <a:prstGeom prst="line">
              <a:avLst/>
            </a:prstGeom>
            <a:ln w="38100" cap="flat" cmpd="sng">
              <a:solidFill>
                <a:srgbClr val="FF0000"/>
              </a:solidFill>
              <a:prstDash val="solid"/>
              <a:headEnd type="none" w="med" len="med"/>
              <a:tailEnd type="none" w="med" len="med"/>
            </a:ln>
          </p:spPr>
        </p:cxnSp>
      </p:grpSp>
      <p:pic>
        <p:nvPicPr>
          <p:cNvPr id="22532" name="图片 5"/>
          <p:cNvPicPr>
            <a:picLocks noChangeAspect="1"/>
          </p:cNvPicPr>
          <p:nvPr/>
        </p:nvPicPr>
        <p:blipFill>
          <a:blip r:embed="rId3"/>
          <a:stretch>
            <a:fillRect/>
          </a:stretch>
        </p:blipFill>
        <p:spPr>
          <a:xfrm>
            <a:off x="3048000" y="2133600"/>
            <a:ext cx="6173788" cy="2209800"/>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p:cNvSpPr>
          <p:nvPr>
            <p:ph type="title"/>
          </p:nvPr>
        </p:nvSpPr>
        <p:spPr>
          <a:ln/>
        </p:spPr>
        <p:txBody>
          <a:bodyPr vert="horz" wrap="square" lIns="91440" tIns="45720" rIns="91440" bIns="45720" anchor="ctr" anchorCtr="0"/>
          <a:lstStyle/>
          <a:p>
            <a:r>
              <a:rPr lang="en-US" altLang="zh-CN" sz="3200" dirty="0">
                <a:solidFill>
                  <a:srgbClr val="FFFF00"/>
                </a:solidFill>
                <a:latin typeface="黑体" panose="02010609060101010101" pitchFamily="49" charset="-122"/>
                <a:ea typeface="黑体" panose="02010609060101010101" pitchFamily="49" charset="-122"/>
              </a:rPr>
              <a:t>5.1 </a:t>
            </a:r>
            <a:r>
              <a:rPr lang="zh-CN" altLang="en-US" sz="3200" dirty="0">
                <a:solidFill>
                  <a:srgbClr val="FFFF00"/>
                </a:solidFill>
                <a:latin typeface="黑体" panose="02010609060101010101" pitchFamily="49" charset="-122"/>
                <a:ea typeface="黑体" panose="02010609060101010101" pitchFamily="49" charset="-122"/>
              </a:rPr>
              <a:t>　核外遗传的性质与特点</a:t>
            </a:r>
          </a:p>
        </p:txBody>
      </p:sp>
      <p:sp>
        <p:nvSpPr>
          <p:cNvPr id="4099" name="Rectangle 4"/>
          <p:cNvSpPr>
            <a:spLocks noGrp="1"/>
          </p:cNvSpPr>
          <p:nvPr>
            <p:ph idx="1"/>
          </p:nvPr>
        </p:nvSpPr>
        <p:spPr>
          <a:xfrm>
            <a:off x="228600" y="1295400"/>
            <a:ext cx="8915400" cy="5181600"/>
          </a:xfrm>
          <a:ln/>
        </p:spPr>
        <p:txBody>
          <a:bodyPr vert="horz" wrap="square" lIns="91440" tIns="45720" rIns="91440" bIns="45720" anchor="t" anchorCtr="0"/>
          <a:lstStyle/>
          <a:p>
            <a:pPr marL="0" indent="0">
              <a:lnSpc>
                <a:spcPct val="120000"/>
              </a:lnSpc>
              <a:buNone/>
            </a:pPr>
            <a:r>
              <a:rPr lang="en-US" altLang="zh-CN" sz="2400" b="1" dirty="0">
                <a:latin typeface="宋体" panose="02010600030101010101" pitchFamily="2" charset="-122"/>
              </a:rPr>
              <a:t> </a:t>
            </a:r>
            <a:r>
              <a:rPr lang="zh-CN" altLang="en-US" sz="2800" dirty="0">
                <a:solidFill>
                  <a:srgbClr val="FFFF00"/>
                </a:solidFill>
                <a:latin typeface="黑体" panose="02010609060101010101" pitchFamily="49" charset="-122"/>
                <a:ea typeface="黑体" panose="02010609060101010101" pitchFamily="49" charset="-122"/>
              </a:rPr>
              <a:t>核外遗传（ </a:t>
            </a:r>
            <a:r>
              <a:rPr lang="en-US" altLang="zh-CN" sz="2800" dirty="0">
                <a:solidFill>
                  <a:srgbClr val="FFFF00"/>
                </a:solidFill>
                <a:latin typeface="黑体" panose="02010609060101010101" pitchFamily="49" charset="-122"/>
                <a:ea typeface="黑体" panose="02010609060101010101" pitchFamily="49" charset="-122"/>
              </a:rPr>
              <a:t>Extranuclear Genetics </a:t>
            </a:r>
            <a:r>
              <a:rPr lang="zh-CN" altLang="en-US" sz="2800" dirty="0">
                <a:solidFill>
                  <a:srgbClr val="FFFF00"/>
                </a:solidFill>
                <a:latin typeface="黑体" panose="02010609060101010101" pitchFamily="49" charset="-122"/>
                <a:ea typeface="黑体" panose="02010609060101010101" pitchFamily="49" charset="-122"/>
              </a:rPr>
              <a:t>）</a:t>
            </a:r>
          </a:p>
          <a:p>
            <a:pPr marL="0" indent="0">
              <a:lnSpc>
                <a:spcPct val="120000"/>
              </a:lnSpc>
              <a:buNone/>
            </a:pPr>
            <a:r>
              <a:rPr lang="zh-CN" altLang="en-US" sz="2800" dirty="0">
                <a:solidFill>
                  <a:srgbClr val="FFFF00"/>
                </a:solidFill>
                <a:latin typeface="黑体" panose="02010609060101010101" pitchFamily="49" charset="-122"/>
                <a:ea typeface="黑体" panose="02010609060101010101" pitchFamily="49" charset="-122"/>
              </a:rPr>
              <a:t> 又称为细胞质遗传（ </a:t>
            </a:r>
            <a:r>
              <a:rPr lang="en-US" altLang="zh-CN" sz="2800" dirty="0">
                <a:solidFill>
                  <a:srgbClr val="FFFF00"/>
                </a:solidFill>
                <a:latin typeface="黑体" panose="02010609060101010101" pitchFamily="49" charset="-122"/>
                <a:ea typeface="黑体" panose="02010609060101010101" pitchFamily="49" charset="-122"/>
              </a:rPr>
              <a:t>Cytoplasmic inheritance </a:t>
            </a:r>
            <a:r>
              <a:rPr lang="zh-CN" altLang="en-US" sz="2800" dirty="0">
                <a:solidFill>
                  <a:srgbClr val="FFFF00"/>
                </a:solidFill>
                <a:latin typeface="黑体" panose="02010609060101010101" pitchFamily="49" charset="-122"/>
                <a:ea typeface="黑体" panose="02010609060101010101" pitchFamily="49" charset="-122"/>
              </a:rPr>
              <a:t>）</a:t>
            </a:r>
          </a:p>
          <a:p>
            <a:pPr marL="0" indent="0">
              <a:lnSpc>
                <a:spcPct val="120000"/>
              </a:lnSpc>
              <a:spcBef>
                <a:spcPct val="40000"/>
              </a:spcBef>
              <a:buNone/>
            </a:pPr>
            <a:r>
              <a:rPr lang="zh-CN" altLang="en-US" sz="2800" dirty="0">
                <a:latin typeface="Comic Sans MS" panose="030F0702030302020204" pitchFamily="66" charset="0"/>
                <a:ea typeface="黑体" panose="02010609060101010101" pitchFamily="49" charset="-122"/>
              </a:rPr>
              <a:t> 主要涉及细胞质中的遗传因子：</a:t>
            </a:r>
            <a:br>
              <a:rPr lang="zh-CN" altLang="en-US" sz="2800" dirty="0">
                <a:latin typeface="Comic Sans MS" panose="030F0702030302020204" pitchFamily="66" charset="0"/>
                <a:ea typeface="黑体" panose="02010609060101010101" pitchFamily="49" charset="-122"/>
              </a:rPr>
            </a:br>
            <a:r>
              <a:rPr lang="zh-CN" altLang="en-US" sz="2800" dirty="0">
                <a:latin typeface="Comic Sans MS" panose="030F0702030302020204" pitchFamily="66" charset="0"/>
                <a:ea typeface="黑体" panose="02010609060101010101" pitchFamily="49" charset="-122"/>
              </a:rPr>
              <a:t>     线粒体</a:t>
            </a:r>
            <a:r>
              <a:rPr lang="en-US" altLang="zh-CN" sz="2800" dirty="0">
                <a:latin typeface="Comic Sans MS" panose="030F0702030302020204" pitchFamily="66" charset="0"/>
                <a:ea typeface="黑体" panose="02010609060101010101" pitchFamily="49" charset="-122"/>
              </a:rPr>
              <a:t>DNA </a:t>
            </a:r>
            <a:r>
              <a:rPr lang="zh-CN" altLang="en-US" sz="2800" dirty="0">
                <a:latin typeface="Comic Sans MS" panose="030F0702030302020204" pitchFamily="66" charset="0"/>
                <a:ea typeface="黑体" panose="02010609060101010101" pitchFamily="49" charset="-122"/>
              </a:rPr>
              <a:t>（</a:t>
            </a:r>
            <a:r>
              <a:rPr lang="en-US" altLang="zh-CN" sz="2800" dirty="0">
                <a:latin typeface="Comic Sans MS" panose="030F0702030302020204" pitchFamily="66" charset="0"/>
                <a:ea typeface="黑体" panose="02010609060101010101" pitchFamily="49" charset="-122"/>
              </a:rPr>
              <a:t>mitochondrial DNA, mtDNA</a:t>
            </a:r>
            <a:r>
              <a:rPr lang="zh-CN" altLang="en-US" sz="2800" dirty="0">
                <a:latin typeface="Comic Sans MS" panose="030F0702030302020204" pitchFamily="66" charset="0"/>
                <a:ea typeface="黑体" panose="02010609060101010101" pitchFamily="49" charset="-122"/>
              </a:rPr>
              <a:t>）      </a:t>
            </a:r>
            <a:br>
              <a:rPr lang="zh-CN" altLang="en-US" sz="2800" dirty="0">
                <a:latin typeface="Comic Sans MS" panose="030F0702030302020204" pitchFamily="66" charset="0"/>
                <a:ea typeface="黑体" panose="02010609060101010101" pitchFamily="49" charset="-122"/>
              </a:rPr>
            </a:br>
            <a:r>
              <a:rPr lang="zh-CN" altLang="en-US" sz="2800" dirty="0">
                <a:latin typeface="Comic Sans MS" panose="030F0702030302020204" pitchFamily="66" charset="0"/>
                <a:ea typeface="黑体" panose="02010609060101010101" pitchFamily="49" charset="-122"/>
              </a:rPr>
              <a:t>     叶绿体</a:t>
            </a:r>
            <a:r>
              <a:rPr lang="en-US" altLang="zh-CN" sz="2800" dirty="0">
                <a:latin typeface="Comic Sans MS" panose="030F0702030302020204" pitchFamily="66" charset="0"/>
                <a:ea typeface="黑体" panose="02010609060101010101" pitchFamily="49" charset="-122"/>
              </a:rPr>
              <a:t>DNA </a:t>
            </a:r>
            <a:r>
              <a:rPr lang="zh-CN" altLang="en-US" sz="2800" dirty="0">
                <a:latin typeface="Comic Sans MS" panose="030F0702030302020204" pitchFamily="66" charset="0"/>
                <a:ea typeface="黑体" panose="02010609060101010101" pitchFamily="49" charset="-122"/>
              </a:rPr>
              <a:t>（</a:t>
            </a:r>
            <a:r>
              <a:rPr lang="en-US" altLang="zh-CN" sz="2800" dirty="0">
                <a:latin typeface="Comic Sans MS" panose="030F0702030302020204" pitchFamily="66" charset="0"/>
                <a:ea typeface="黑体" panose="02010609060101010101" pitchFamily="49" charset="-122"/>
              </a:rPr>
              <a:t>chloroplast DNA, ctDNA/cpDNA</a:t>
            </a:r>
            <a:r>
              <a:rPr lang="zh-CN" altLang="en-US" sz="2800" dirty="0">
                <a:latin typeface="Comic Sans MS" panose="030F0702030302020204" pitchFamily="66" charset="0"/>
                <a:ea typeface="黑体" panose="02010609060101010101" pitchFamily="49" charset="-122"/>
              </a:rPr>
              <a:t>）</a:t>
            </a:r>
          </a:p>
          <a:p>
            <a:pPr marL="0" indent="0">
              <a:lnSpc>
                <a:spcPct val="120000"/>
              </a:lnSpc>
              <a:spcBef>
                <a:spcPct val="40000"/>
              </a:spcBef>
              <a:buNone/>
            </a:pPr>
            <a:r>
              <a:rPr lang="zh-CN" altLang="en-US" sz="2800" dirty="0">
                <a:latin typeface="Comic Sans MS" panose="030F0702030302020204" pitchFamily="66" charset="0"/>
                <a:ea typeface="黑体" panose="02010609060101010101" pitchFamily="49" charset="-122"/>
              </a:rPr>
              <a:t>                                          </a:t>
            </a:r>
            <a:r>
              <a:rPr lang="zh-CN" altLang="en-US" sz="2800" dirty="0">
                <a:latin typeface="Comic Sans MS" panose="030F0702030302020204" pitchFamily="66" charset="0"/>
                <a:ea typeface="黑体" panose="02010609060101010101" pitchFamily="49" charset="-122"/>
                <a:sym typeface="Wingdings 3" pitchFamily="18" charset="2"/>
              </a:rPr>
              <a:t></a:t>
            </a:r>
            <a:r>
              <a:rPr lang="zh-CN" altLang="en-US" sz="2800" dirty="0">
                <a:latin typeface="Comic Sans MS" panose="030F0702030302020204" pitchFamily="66" charset="0"/>
                <a:ea typeface="黑体" panose="02010609060101010101" pitchFamily="49" charset="-122"/>
              </a:rPr>
              <a:t>       </a:t>
            </a:r>
            <a:endParaRPr lang="en-US" altLang="zh-CN" sz="2800" dirty="0">
              <a:latin typeface="Comic Sans MS" panose="030F0702030302020204" pitchFamily="66" charset="0"/>
              <a:ea typeface="黑体" panose="02010609060101010101" pitchFamily="49" charset="-122"/>
            </a:endParaRPr>
          </a:p>
          <a:p>
            <a:pPr marL="0" indent="0">
              <a:lnSpc>
                <a:spcPct val="120000"/>
              </a:lnSpc>
              <a:spcBef>
                <a:spcPct val="40000"/>
              </a:spcBef>
              <a:buNone/>
            </a:pPr>
            <a:r>
              <a:rPr lang="zh-CN" altLang="en-US" sz="2800" dirty="0">
                <a:latin typeface="Comic Sans MS" panose="030F0702030302020204" pitchFamily="66" charset="0"/>
                <a:ea typeface="黑体" panose="02010609060101010101" pitchFamily="49" charset="-122"/>
              </a:rPr>
              <a:t>          </a:t>
            </a:r>
            <a:r>
              <a:rPr lang="zh-CN" altLang="en-US" sz="2800" b="1" dirty="0">
                <a:solidFill>
                  <a:srgbClr val="FFFF00"/>
                </a:solidFill>
                <a:latin typeface="Comic Sans MS" panose="030F0702030302020204" pitchFamily="66" charset="0"/>
                <a:ea typeface="黑体" panose="02010609060101010101" pitchFamily="49" charset="-122"/>
              </a:rPr>
              <a:t>非孟德尔式遗传</a:t>
            </a:r>
            <a:r>
              <a:rPr lang="zh-CN" altLang="en-US" sz="2800" b="1" dirty="0">
                <a:solidFill>
                  <a:srgbClr val="FF0000"/>
                </a:solidFill>
                <a:latin typeface="Comic Sans MS" panose="030F0702030302020204" pitchFamily="66" charset="0"/>
                <a:ea typeface="黑体" panose="02010609060101010101" pitchFamily="49" charset="-122"/>
              </a:rPr>
              <a:t>  </a:t>
            </a:r>
            <a:r>
              <a:rPr lang="en-US" altLang="zh-CN" sz="2800" b="1" dirty="0">
                <a:latin typeface="Comic Sans MS" panose="030F0702030302020204" pitchFamily="66" charset="0"/>
                <a:ea typeface="黑体" panose="02010609060101010101" pitchFamily="49" charset="-122"/>
              </a:rPr>
              <a:t>non-Mendelian inheritance  </a:t>
            </a:r>
            <a:endParaRPr lang="zh-CN" altLang="en-US" sz="2400" dirty="0">
              <a:latin typeface="Comic Sans MS" panose="030F0702030302020204" pitchFamily="66" charset="0"/>
              <a:ea typeface="黑体" panose="02010609060101010101" pitchFamily="49"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3"/>
          <p:cNvSpPr txBox="1"/>
          <p:nvPr/>
        </p:nvSpPr>
        <p:spPr>
          <a:xfrm>
            <a:off x="609600" y="708025"/>
            <a:ext cx="7772400" cy="1341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lnSpc>
                <a:spcPct val="90000"/>
              </a:lnSpc>
              <a:spcBef>
                <a:spcPct val="50000"/>
              </a:spcBef>
              <a:buClrTx/>
              <a:buNone/>
            </a:pPr>
            <a:r>
              <a:rPr lang="zh-CN" altLang="en-US" sz="2800" dirty="0">
                <a:latin typeface="Comic Sans MS" panose="030F0702030302020204" pitchFamily="66" charset="0"/>
                <a:ea typeface="黑体" panose="02010609060101010101" pitchFamily="49" charset="-122"/>
              </a:rPr>
              <a:t>草履虫放毒型和敏感型的接合</a:t>
            </a:r>
          </a:p>
          <a:p>
            <a:pPr marL="0" lvl="0" indent="0" eaLnBrk="1" hangingPunct="1">
              <a:lnSpc>
                <a:spcPct val="90000"/>
              </a:lnSpc>
              <a:spcBef>
                <a:spcPct val="50000"/>
              </a:spcBef>
              <a:buClrTx/>
              <a:buNone/>
            </a:pPr>
            <a:r>
              <a:rPr lang="zh-CN" altLang="en-US" sz="2000" dirty="0">
                <a:solidFill>
                  <a:srgbClr val="FFFF00"/>
                </a:solidFill>
                <a:latin typeface="Comic Sans MS" panose="030F0702030302020204" pitchFamily="66" charset="0"/>
                <a:ea typeface="黑体" panose="02010609060101010101" pitchFamily="49" charset="-122"/>
              </a:rPr>
              <a:t> </a:t>
            </a:r>
            <a:r>
              <a:rPr lang="zh-CN" altLang="en-US" sz="2000" dirty="0">
                <a:latin typeface="Comic Sans MS" panose="030F0702030302020204" pitchFamily="66" charset="0"/>
                <a:ea typeface="黑体" panose="02010609060101010101" pitchFamily="49" charset="-122"/>
              </a:rPr>
              <a:t>某些草履虫       草履虫素        杀死其它的草履虫但对自己无害。</a:t>
            </a:r>
          </a:p>
          <a:p>
            <a:pPr marL="0" lvl="0" indent="0" eaLnBrk="1" hangingPunct="1">
              <a:lnSpc>
                <a:spcPct val="90000"/>
              </a:lnSpc>
              <a:spcBef>
                <a:spcPct val="50000"/>
              </a:spcBef>
              <a:buClrTx/>
              <a:buNone/>
            </a:pPr>
            <a:r>
              <a:rPr lang="zh-CN" altLang="en-US" sz="2000" dirty="0">
                <a:latin typeface="Comic Sans MS" panose="030F0702030302020204" pitchFamily="66" charset="0"/>
                <a:ea typeface="黑体" panose="02010609060101010101" pitchFamily="49" charset="-122"/>
              </a:rPr>
              <a:t> 能</a:t>
            </a:r>
            <a:r>
              <a:rPr lang="zh-CN" altLang="en-US" sz="2000" dirty="0">
                <a:solidFill>
                  <a:srgbClr val="FFFF00"/>
                </a:solidFill>
                <a:latin typeface="Comic Sans MS" panose="030F0702030302020204" pitchFamily="66" charset="0"/>
                <a:ea typeface="黑体" panose="02010609060101010101" pitchFamily="49" charset="-122"/>
              </a:rPr>
              <a:t>产生草履虫素的个体叫做放毒型，而受害的个体就称为敏感型。</a:t>
            </a:r>
          </a:p>
        </p:txBody>
      </p:sp>
      <p:sp>
        <p:nvSpPr>
          <p:cNvPr id="23555" name="Line 4"/>
          <p:cNvSpPr/>
          <p:nvPr/>
        </p:nvSpPr>
        <p:spPr>
          <a:xfrm>
            <a:off x="2057400" y="1371600"/>
            <a:ext cx="457200" cy="0"/>
          </a:xfrm>
          <a:prstGeom prst="line">
            <a:avLst/>
          </a:prstGeom>
          <a:ln w="28575" cap="flat" cmpd="sng">
            <a:solidFill>
              <a:schemeClr val="tx1"/>
            </a:solidFill>
            <a:prstDash val="solid"/>
            <a:headEnd type="none" w="med" len="med"/>
            <a:tailEnd type="triangle" w="med" len="med"/>
          </a:ln>
        </p:spPr>
      </p:sp>
      <p:sp>
        <p:nvSpPr>
          <p:cNvPr id="23556" name="Line 5"/>
          <p:cNvSpPr/>
          <p:nvPr/>
        </p:nvSpPr>
        <p:spPr>
          <a:xfrm>
            <a:off x="3648075" y="1346200"/>
            <a:ext cx="457200" cy="0"/>
          </a:xfrm>
          <a:prstGeom prst="line">
            <a:avLst/>
          </a:prstGeom>
          <a:ln w="28575" cap="flat" cmpd="sng">
            <a:solidFill>
              <a:schemeClr val="tx1"/>
            </a:solidFill>
            <a:prstDash val="solid"/>
            <a:headEnd type="none" w="med" len="med"/>
            <a:tailEnd type="triangle" w="med" len="med"/>
          </a:ln>
        </p:spPr>
      </p:sp>
      <p:pic>
        <p:nvPicPr>
          <p:cNvPr id="23557" name="图片 8"/>
          <p:cNvPicPr>
            <a:picLocks noChangeAspect="1"/>
          </p:cNvPicPr>
          <p:nvPr/>
        </p:nvPicPr>
        <p:blipFill>
          <a:blip r:embed="rId2"/>
          <a:stretch>
            <a:fillRect/>
          </a:stretch>
        </p:blipFill>
        <p:spPr>
          <a:xfrm>
            <a:off x="381000" y="2098675"/>
            <a:ext cx="8534400" cy="4592638"/>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6"/>
          <p:cNvSpPr txBox="1"/>
          <p:nvPr/>
        </p:nvSpPr>
        <p:spPr>
          <a:xfrm>
            <a:off x="334963" y="914400"/>
            <a:ext cx="8839200" cy="1458913"/>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lnSpc>
                <a:spcPct val="90000"/>
              </a:lnSpc>
              <a:spcBef>
                <a:spcPct val="50000"/>
              </a:spcBef>
              <a:buClrTx/>
              <a:buNone/>
            </a:pPr>
            <a:r>
              <a:rPr lang="en-US" altLang="zh-CN" sz="2400" b="1" dirty="0">
                <a:solidFill>
                  <a:schemeClr val="bg1"/>
                </a:solidFill>
                <a:latin typeface="Tahoma" panose="020B0604030504040204" pitchFamily="34" charset="0"/>
              </a:rPr>
              <a:t>   </a:t>
            </a:r>
            <a:r>
              <a:rPr lang="zh-CN" altLang="en-US" sz="2400" dirty="0">
                <a:latin typeface="黑体" panose="02010609060101010101" pitchFamily="49" charset="-122"/>
                <a:ea typeface="黑体" panose="02010609060101010101" pitchFamily="49" charset="-122"/>
              </a:rPr>
              <a:t>根据遗传学实验，草履虫的放毒型必需有：</a:t>
            </a:r>
            <a:endParaRPr lang="en-US" altLang="zh-CN" sz="2400" dirty="0">
              <a:latin typeface="黑体" panose="02010609060101010101" pitchFamily="49" charset="-122"/>
              <a:ea typeface="黑体" panose="02010609060101010101" pitchFamily="49" charset="-122"/>
            </a:endParaRPr>
          </a:p>
          <a:p>
            <a:pPr marL="0" lvl="0" indent="0" eaLnBrk="1" hangingPunct="1">
              <a:lnSpc>
                <a:spcPct val="90000"/>
              </a:lnSpc>
              <a:spcBef>
                <a:spcPct val="50000"/>
              </a:spcBef>
              <a:buClrTx/>
              <a:buNone/>
            </a:pPr>
            <a:r>
              <a:rPr lang="zh-CN" altLang="en-US" sz="2400" dirty="0">
                <a:latin typeface="黑体" panose="02010609060101010101" pitchFamily="49" charset="-122"/>
                <a:ea typeface="黑体" panose="02010609060101010101" pitchFamily="49" charset="-122"/>
              </a:rPr>
              <a:t>  细胞质因子</a:t>
            </a:r>
            <a:r>
              <a:rPr lang="zh-CN" altLang="en-US" sz="2400" dirty="0">
                <a:solidFill>
                  <a:srgbClr val="FFFF00"/>
                </a:solidFill>
                <a:latin typeface="黑体" panose="02010609060101010101" pitchFamily="49" charset="-122"/>
                <a:ea typeface="黑体" panose="02010609060101010101" pitchFamily="49" charset="-122"/>
              </a:rPr>
              <a:t>卡巴粒 </a:t>
            </a:r>
            <a:r>
              <a:rPr lang="en-US" altLang="zh-CN" sz="2400" dirty="0">
                <a:solidFill>
                  <a:srgbClr val="FFFF00"/>
                </a:solidFill>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  </a:t>
            </a:r>
            <a:r>
              <a:rPr lang="zh-CN" altLang="en-US" sz="2400" dirty="0">
                <a:solidFill>
                  <a:srgbClr val="FFFF00"/>
                </a:solidFill>
                <a:latin typeface="黑体" panose="02010609060101010101" pitchFamily="49" charset="-122"/>
                <a:ea typeface="黑体" panose="02010609060101010101" pitchFamily="49" charset="-122"/>
              </a:rPr>
              <a:t>核基因</a:t>
            </a:r>
            <a:r>
              <a:rPr lang="en-US" altLang="zh-CN" sz="2400" dirty="0">
                <a:solidFill>
                  <a:srgbClr val="FFFF00"/>
                </a:solidFill>
                <a:latin typeface="黑体" panose="02010609060101010101" pitchFamily="49" charset="-122"/>
                <a:ea typeface="黑体" panose="02010609060101010101" pitchFamily="49" charset="-122"/>
              </a:rPr>
              <a:t>K</a:t>
            </a:r>
            <a:r>
              <a:rPr lang="zh-CN" altLang="en-US" sz="2400" dirty="0">
                <a:latin typeface="黑体" panose="02010609060101010101" pitchFamily="49" charset="-122"/>
                <a:ea typeface="黑体" panose="02010609060101010101" pitchFamily="49" charset="-122"/>
              </a:rPr>
              <a:t>       放毒型</a:t>
            </a:r>
            <a:endParaRPr lang="en-US" altLang="zh-CN" sz="2400" dirty="0">
              <a:latin typeface="黑体" panose="02010609060101010101" pitchFamily="49" charset="-122"/>
              <a:ea typeface="黑体" panose="02010609060101010101" pitchFamily="49" charset="-122"/>
            </a:endParaRPr>
          </a:p>
          <a:p>
            <a:pPr marL="0" lvl="0" indent="0" eaLnBrk="1" hangingPunct="1">
              <a:lnSpc>
                <a:spcPct val="90000"/>
              </a:lnSpc>
              <a:spcBef>
                <a:spcPct val="50000"/>
              </a:spcBef>
              <a:buClrTx/>
              <a:buNone/>
            </a:pPr>
            <a:r>
              <a:rPr lang="zh-CN" altLang="en-US" sz="2400" b="1" dirty="0">
                <a:solidFill>
                  <a:srgbClr val="FFFF00"/>
                </a:solidFill>
                <a:latin typeface="Comic Sans MS" panose="030F0702030302020204" pitchFamily="66" charset="0"/>
                <a:ea typeface="黑体" panose="02010609060101010101" pitchFamily="49" charset="-122"/>
              </a:rPr>
              <a:t>                  核质互作</a:t>
            </a:r>
          </a:p>
        </p:txBody>
      </p:sp>
      <p:sp>
        <p:nvSpPr>
          <p:cNvPr id="24579" name="Line 7"/>
          <p:cNvSpPr/>
          <p:nvPr/>
        </p:nvSpPr>
        <p:spPr>
          <a:xfrm>
            <a:off x="5029200" y="1644650"/>
            <a:ext cx="762000" cy="0"/>
          </a:xfrm>
          <a:prstGeom prst="line">
            <a:avLst/>
          </a:prstGeom>
          <a:ln w="38100" cap="flat" cmpd="sng">
            <a:solidFill>
              <a:schemeClr val="tx1"/>
            </a:solidFill>
            <a:prstDash val="solid"/>
            <a:headEnd type="none" w="med" len="med"/>
            <a:tailEnd type="triangle" w="med" len="med"/>
          </a:ln>
        </p:spPr>
      </p:sp>
      <p:sp>
        <p:nvSpPr>
          <p:cNvPr id="24580" name="Text Box 3"/>
          <p:cNvSpPr txBox="1"/>
          <p:nvPr/>
        </p:nvSpPr>
        <p:spPr>
          <a:xfrm>
            <a:off x="228600" y="2590800"/>
            <a:ext cx="8686800" cy="37433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lnSpc>
                <a:spcPct val="125000"/>
              </a:lnSpc>
              <a:spcBef>
                <a:spcPct val="5000"/>
              </a:spcBef>
              <a:buClrTx/>
              <a:buNone/>
            </a:pPr>
            <a:r>
              <a:rPr lang="en-US" altLang="zh-CN" sz="2400" b="1" dirty="0">
                <a:latin typeface="Tahoma" panose="020B0604030504040204" pitchFamily="34" charset="0"/>
              </a:rPr>
              <a:t> </a:t>
            </a:r>
            <a:r>
              <a:rPr lang="zh-CN" altLang="en-US" sz="2400" dirty="0">
                <a:solidFill>
                  <a:srgbClr val="FFFF00"/>
                </a:solidFill>
                <a:latin typeface="黑体" panose="02010609060101010101" pitchFamily="49" charset="-122"/>
                <a:ea typeface="黑体" panose="02010609060101010101" pitchFamily="49" charset="-122"/>
              </a:rPr>
              <a:t>卡巴粒的本质</a:t>
            </a:r>
          </a:p>
          <a:p>
            <a:pPr marL="0" lvl="0" indent="0" eaLnBrk="1" hangingPunct="1">
              <a:lnSpc>
                <a:spcPct val="125000"/>
              </a:lnSpc>
              <a:spcBef>
                <a:spcPct val="5000"/>
              </a:spcBef>
              <a:buClrTx/>
              <a:buNone/>
            </a:pPr>
            <a:r>
              <a:rPr lang="zh-CN" altLang="en-US" sz="2400" dirty="0">
                <a:latin typeface="黑体" panose="02010609060101010101" pitchFamily="49" charset="-122"/>
                <a:ea typeface="黑体" panose="02010609060101010101" pitchFamily="49" charset="-122"/>
              </a:rPr>
              <a:t>亦称</a:t>
            </a:r>
            <a:r>
              <a:rPr lang="en-US" altLang="zh-CN" sz="2400" dirty="0">
                <a:latin typeface="黑体" panose="02010609060101010101" pitchFamily="49" charset="-122"/>
                <a:ea typeface="黑体" panose="02010609060101010101" pitchFamily="49" charset="-122"/>
              </a:rPr>
              <a:t>k</a:t>
            </a:r>
            <a:r>
              <a:rPr lang="zh-CN" altLang="en-US" sz="2400" dirty="0">
                <a:latin typeface="黑体" panose="02010609060101010101" pitchFamily="49" charset="-122"/>
                <a:ea typeface="黑体" panose="02010609060101010101" pitchFamily="49" charset="-122"/>
              </a:rPr>
              <a:t>粒。它存在于放毒型草履虫的细胞质中，能进行自体复制，</a:t>
            </a:r>
            <a:r>
              <a:rPr lang="zh-CN" altLang="en-US" sz="2400" dirty="0">
                <a:solidFill>
                  <a:srgbClr val="FFFF00"/>
                </a:solidFill>
                <a:latin typeface="黑体" panose="02010609060101010101" pitchFamily="49" charset="-122"/>
                <a:ea typeface="黑体" panose="02010609060101010101" pitchFamily="49" charset="-122"/>
              </a:rPr>
              <a:t>具有与病毒相似的性质，一般认为是寄生性病毒</a:t>
            </a:r>
            <a:r>
              <a:rPr lang="zh-CN" altLang="en-US" sz="2400" dirty="0">
                <a:latin typeface="黑体" panose="02010609060101010101" pitchFamily="49" charset="-122"/>
                <a:ea typeface="黑体" panose="02010609060101010101" pitchFamily="49" charset="-122"/>
              </a:rPr>
              <a:t>。卡巴粒的直径约</a:t>
            </a:r>
            <a:r>
              <a:rPr lang="en-US" altLang="zh-CN" sz="2400" dirty="0">
                <a:latin typeface="黑体" panose="02010609060101010101" pitchFamily="49" charset="-122"/>
                <a:ea typeface="黑体" panose="02010609060101010101" pitchFamily="49" charset="-122"/>
              </a:rPr>
              <a:t>0.2 </a:t>
            </a:r>
            <a:r>
              <a:rPr lang="en-US" altLang="zh-CN" sz="2400" dirty="0">
                <a:latin typeface="黑体" panose="02010609060101010101" pitchFamily="49" charset="-122"/>
                <a:ea typeface="黑体" panose="02010609060101010101" pitchFamily="49" charset="-122"/>
                <a:sym typeface="Symbol" panose="05050102010706020507" pitchFamily="18" charset="2"/>
              </a:rPr>
              <a:t>m</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，长约</a:t>
            </a:r>
            <a:r>
              <a:rPr lang="en-US" altLang="zh-CN" sz="2400" dirty="0">
                <a:latin typeface="黑体" panose="02010609060101010101" pitchFamily="49" charset="-122"/>
                <a:ea typeface="黑体" panose="02010609060101010101" pitchFamily="49" charset="-122"/>
              </a:rPr>
              <a:t>1</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5 </a:t>
            </a:r>
            <a:r>
              <a:rPr lang="en-US" altLang="zh-CN" sz="2400" dirty="0">
                <a:latin typeface="黑体" panose="02010609060101010101" pitchFamily="49" charset="-122"/>
                <a:ea typeface="黑体" panose="02010609060101010101" pitchFamily="49" charset="-122"/>
                <a:sym typeface="Symbol" panose="05050102010706020507" pitchFamily="18" charset="2"/>
              </a:rPr>
              <a:t>m</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，含有</a:t>
            </a:r>
            <a:r>
              <a:rPr lang="en-US" altLang="zh-CN" sz="2400" dirty="0">
                <a:latin typeface="黑体" panose="02010609060101010101" pitchFamily="49" charset="-122"/>
                <a:ea typeface="黑体" panose="02010609060101010101" pitchFamily="49" charset="-122"/>
              </a:rPr>
              <a:t>DNA</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RNA</a:t>
            </a:r>
            <a:r>
              <a:rPr lang="zh-CN" altLang="en-US" sz="2400" dirty="0">
                <a:latin typeface="黑体" panose="02010609060101010101" pitchFamily="49" charset="-122"/>
                <a:ea typeface="黑体" panose="02010609060101010101" pitchFamily="49" charset="-122"/>
              </a:rPr>
              <a:t>、蛋白质、糖类等，现已公认是一种内共生体。</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与卡巴粒相类似的粒子有</a:t>
            </a:r>
            <a:r>
              <a:rPr lang="en-US" altLang="zh-CN" sz="2400" dirty="0">
                <a:latin typeface="黑体" panose="02010609060101010101" pitchFamily="49" charset="-122"/>
                <a:ea typeface="黑体" panose="02010609060101010101" pitchFamily="49" charset="-122"/>
              </a:rPr>
              <a:t>λ</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σ</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γ</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δ</a:t>
            </a:r>
            <a:r>
              <a:rPr lang="zh-CN" altLang="en-US" sz="2400" dirty="0">
                <a:latin typeface="黑体" panose="02010609060101010101" pitchFamily="49" charset="-122"/>
                <a:ea typeface="黑体" panose="02010609060101010101" pitchFamily="49" charset="-122"/>
              </a:rPr>
              <a:t>等粒子。 </a:t>
            </a:r>
            <a:r>
              <a:rPr lang="zh-CN" altLang="en-US" sz="2400" dirty="0">
                <a:latin typeface="黑体" panose="02010609060101010101" pitchFamily="49" charset="-122"/>
                <a:ea typeface="黑体" panose="02010609060101010101" pitchFamily="49" charset="-122"/>
                <a:sym typeface="Symbol" panose="05050102010706020507" pitchFamily="18" charset="2"/>
              </a:rPr>
              <a:t>它们也表现出与核基因共同作用的核外遗传性质。</a:t>
            </a:r>
          </a:p>
          <a:p>
            <a:pPr marL="0" lvl="0" indent="0" eaLnBrk="1" hangingPunct="1">
              <a:lnSpc>
                <a:spcPct val="125000"/>
              </a:lnSpc>
              <a:spcBef>
                <a:spcPct val="5000"/>
              </a:spcBef>
              <a:buClrTx/>
              <a:buNone/>
            </a:pPr>
            <a:endParaRPr lang="en-US" altLang="zh-CN" sz="2000" b="1" dirty="0">
              <a:latin typeface="Tahoma" panose="020B060403050404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p:cNvSpPr>
            <a:spLocks noGrp="1"/>
          </p:cNvSpPr>
          <p:nvPr>
            <p:ph idx="1"/>
          </p:nvPr>
        </p:nvSpPr>
        <p:spPr>
          <a:xfrm>
            <a:off x="381000" y="1752600"/>
            <a:ext cx="8229600" cy="4495800"/>
          </a:xfrm>
          <a:ln/>
        </p:spPr>
        <p:txBody>
          <a:bodyPr vert="horz" wrap="square" lIns="91440" tIns="45720" rIns="91440" bIns="45720" anchor="t" anchorCtr="0"/>
          <a:lstStyle/>
          <a:p>
            <a:pPr marL="0" indent="0">
              <a:buNone/>
            </a:pPr>
            <a:r>
              <a:rPr lang="zh-CN" altLang="en-US" sz="2400" dirty="0">
                <a:latin typeface="Comic Sans MS" panose="030F0702030302020204" pitchFamily="66" charset="0"/>
                <a:ea typeface="黑体" panose="02010609060101010101" pitchFamily="49" charset="-122"/>
              </a:rPr>
              <a:t>果蝇    </a:t>
            </a:r>
            <a:r>
              <a:rPr lang="en-US" altLang="zh-CN" sz="2400" dirty="0">
                <a:latin typeface="Comic Sans MS" panose="030F0702030302020204" pitchFamily="66" charset="0"/>
                <a:ea typeface="黑体" panose="02010609060101010101" pitchFamily="49" charset="-122"/>
              </a:rPr>
              <a:t>CO</a:t>
            </a:r>
            <a:r>
              <a:rPr lang="en-US" altLang="zh-CN" sz="2400" baseline="-25000" dirty="0">
                <a:latin typeface="Comic Sans MS" panose="030F0702030302020204" pitchFamily="66" charset="0"/>
                <a:ea typeface="黑体" panose="02010609060101010101" pitchFamily="49" charset="-122"/>
              </a:rPr>
              <a:t>2</a:t>
            </a:r>
            <a:r>
              <a:rPr lang="en-US" altLang="zh-CN" sz="2400" dirty="0">
                <a:latin typeface="Comic Sans MS" panose="030F0702030302020204" pitchFamily="66" charset="0"/>
                <a:ea typeface="黑体" panose="02010609060101010101" pitchFamily="49" charset="-122"/>
              </a:rPr>
              <a:t> </a:t>
            </a:r>
            <a:r>
              <a:rPr lang="zh-CN" altLang="en-US" sz="2400" dirty="0">
                <a:latin typeface="Comic Sans MS" panose="030F0702030302020204" pitchFamily="66" charset="0"/>
                <a:ea typeface="黑体" panose="02010609060101010101" pitchFamily="49" charset="-122"/>
              </a:rPr>
              <a:t>敏感性    带有一种</a:t>
            </a:r>
            <a:r>
              <a:rPr lang="en-US" altLang="zh-CN" sz="2400" dirty="0">
                <a:latin typeface="Comic Sans MS" panose="030F0702030302020204" pitchFamily="66" charset="0"/>
                <a:ea typeface="黑体" panose="02010609060101010101" pitchFamily="49" charset="-122"/>
              </a:rPr>
              <a:t>σ</a:t>
            </a:r>
            <a:r>
              <a:rPr lang="zh-CN" altLang="en-US" sz="2400" dirty="0">
                <a:latin typeface="Comic Sans MS" panose="030F0702030302020204" pitchFamily="66" charset="0"/>
                <a:ea typeface="黑体" panose="02010609060101010101" pitchFamily="49" charset="-122"/>
              </a:rPr>
              <a:t>（</a:t>
            </a:r>
            <a:r>
              <a:rPr lang="en-US" altLang="zh-CN" sz="2400" dirty="0">
                <a:latin typeface="Comic Sans MS" panose="030F0702030302020204" pitchFamily="66" charset="0"/>
                <a:ea typeface="黑体" panose="02010609060101010101" pitchFamily="49" charset="-122"/>
              </a:rPr>
              <a:t>sigma</a:t>
            </a:r>
            <a:r>
              <a:rPr lang="zh-CN" altLang="en-US" sz="2400" dirty="0">
                <a:latin typeface="Comic Sans MS" panose="030F0702030302020204" pitchFamily="66" charset="0"/>
                <a:ea typeface="黑体" panose="02010609060101010101" pitchFamily="49" charset="-122"/>
              </a:rPr>
              <a:t>）病毒样颗粒</a:t>
            </a:r>
          </a:p>
          <a:p>
            <a:pPr marL="0" indent="0">
              <a:buNone/>
            </a:pPr>
            <a:r>
              <a:rPr lang="zh-CN" altLang="en-US" sz="2400" dirty="0">
                <a:latin typeface="Comic Sans MS" panose="030F0702030302020204" pitchFamily="66" charset="0"/>
                <a:ea typeface="黑体" panose="02010609060101010101" pitchFamily="49" charset="-122"/>
              </a:rPr>
              <a:t>                                        </a:t>
            </a:r>
            <a:r>
              <a:rPr lang="zh-CN" altLang="en-US" sz="2400" dirty="0">
                <a:latin typeface="Comic Sans MS" panose="030F0702030302020204" pitchFamily="66" charset="0"/>
                <a:ea typeface="黑体" panose="02010609060101010101" pitchFamily="49" charset="-122"/>
                <a:sym typeface="Wingdings 3" pitchFamily="18" charset="2"/>
              </a:rPr>
              <a:t></a:t>
            </a:r>
          </a:p>
          <a:p>
            <a:pPr marL="0" indent="0">
              <a:buNone/>
            </a:pPr>
            <a:r>
              <a:rPr lang="zh-CN" altLang="en-US" sz="2400" dirty="0">
                <a:latin typeface="Comic Sans MS" panose="030F0702030302020204" pitchFamily="66" charset="0"/>
                <a:ea typeface="黑体" panose="02010609060101010101" pitchFamily="49" charset="-122"/>
              </a:rPr>
              <a:t>                  它可以使雌体变成对</a:t>
            </a:r>
            <a:r>
              <a:rPr lang="en-US" altLang="zh-CN" sz="2400" dirty="0">
                <a:latin typeface="Comic Sans MS" panose="030F0702030302020204" pitchFamily="66" charset="0"/>
                <a:ea typeface="黑体" panose="02010609060101010101" pitchFamily="49" charset="-122"/>
              </a:rPr>
              <a:t>CO</a:t>
            </a:r>
            <a:r>
              <a:rPr lang="en-US" altLang="zh-CN" sz="2400" baseline="-25000" dirty="0">
                <a:latin typeface="Comic Sans MS" panose="030F0702030302020204" pitchFamily="66" charset="0"/>
                <a:ea typeface="黑体" panose="02010609060101010101" pitchFamily="49" charset="-122"/>
              </a:rPr>
              <a:t>2</a:t>
            </a:r>
            <a:r>
              <a:rPr lang="en-US" altLang="zh-CN" sz="2400" dirty="0">
                <a:latin typeface="Comic Sans MS" panose="030F0702030302020204" pitchFamily="66" charset="0"/>
                <a:ea typeface="黑体" panose="02010609060101010101" pitchFamily="49" charset="-122"/>
              </a:rPr>
              <a:t> </a:t>
            </a:r>
            <a:r>
              <a:rPr lang="zh-CN" altLang="en-US" sz="2400" dirty="0">
                <a:latin typeface="Comic Sans MS" panose="030F0702030302020204" pitchFamily="66" charset="0"/>
                <a:ea typeface="黑体" panose="02010609060101010101" pitchFamily="49" charset="-122"/>
              </a:rPr>
              <a:t>敏感</a:t>
            </a:r>
          </a:p>
          <a:p>
            <a:pPr marL="0" indent="0">
              <a:buNone/>
            </a:pPr>
            <a:endParaRPr lang="zh-CN" altLang="en-US" sz="2400" dirty="0">
              <a:latin typeface="Comic Sans MS" panose="030F0702030302020204" pitchFamily="66" charset="0"/>
              <a:ea typeface="黑体" panose="02010609060101010101" pitchFamily="49" charset="-122"/>
            </a:endParaRPr>
          </a:p>
          <a:p>
            <a:pPr marL="0" indent="0">
              <a:lnSpc>
                <a:spcPct val="140000"/>
              </a:lnSpc>
              <a:buNone/>
            </a:pPr>
            <a:r>
              <a:rPr lang="zh-CN" altLang="en-US" sz="2400" dirty="0">
                <a:latin typeface="Comic Sans MS" panose="030F0702030302020204" pitchFamily="66" charset="0"/>
                <a:ea typeface="黑体" panose="02010609060101010101" pitchFamily="49" charset="-122"/>
              </a:rPr>
              <a:t>研究表明：</a:t>
            </a:r>
            <a:r>
              <a:rPr lang="en-US" altLang="zh-CN" sz="2400" dirty="0">
                <a:latin typeface="Comic Sans MS" panose="030F0702030302020204" pitchFamily="66" charset="0"/>
                <a:ea typeface="黑体" panose="02010609060101010101" pitchFamily="49" charset="-122"/>
              </a:rPr>
              <a:t>σ </a:t>
            </a:r>
            <a:r>
              <a:rPr lang="zh-CN" altLang="en-US" sz="2400" dirty="0">
                <a:latin typeface="Comic Sans MS" panose="030F0702030302020204" pitchFamily="66" charset="0"/>
                <a:ea typeface="黑体" panose="02010609060101010101" pitchFamily="49" charset="-122"/>
              </a:rPr>
              <a:t>是一种感染性因子，能够改变寄主表型，使对</a:t>
            </a:r>
            <a:r>
              <a:rPr lang="en-US" altLang="zh-CN" sz="2400" dirty="0">
                <a:latin typeface="Comic Sans MS" panose="030F0702030302020204" pitchFamily="66" charset="0"/>
                <a:ea typeface="黑体" panose="02010609060101010101" pitchFamily="49" charset="-122"/>
              </a:rPr>
              <a:t>CO</a:t>
            </a:r>
            <a:r>
              <a:rPr lang="en-US" altLang="zh-CN" sz="2400" baseline="-25000" dirty="0">
                <a:latin typeface="Comic Sans MS" panose="030F0702030302020204" pitchFamily="66" charset="0"/>
                <a:ea typeface="黑体" panose="02010609060101010101" pitchFamily="49" charset="-122"/>
              </a:rPr>
              <a:t>2</a:t>
            </a:r>
            <a:r>
              <a:rPr lang="en-US" altLang="zh-CN" sz="2400" dirty="0">
                <a:latin typeface="Comic Sans MS" panose="030F0702030302020204" pitchFamily="66" charset="0"/>
                <a:ea typeface="黑体" panose="02010609060101010101" pitchFamily="49" charset="-122"/>
              </a:rPr>
              <a:t> </a:t>
            </a:r>
            <a:r>
              <a:rPr lang="zh-CN" altLang="en-US" sz="2400" dirty="0">
                <a:latin typeface="Comic Sans MS" panose="030F0702030302020204" pitchFamily="66" charset="0"/>
                <a:ea typeface="黑体" panose="02010609060101010101" pitchFamily="49" charset="-122"/>
              </a:rPr>
              <a:t>具敏感性，通过雌亲的卵子，一代一代地遗传下去。</a:t>
            </a:r>
          </a:p>
        </p:txBody>
      </p:sp>
      <p:sp>
        <p:nvSpPr>
          <p:cNvPr id="25603" name="Rectangle 4"/>
          <p:cNvSpPr>
            <a:spLocks noGrp="1"/>
          </p:cNvSpPr>
          <p:nvPr>
            <p:ph type="title"/>
          </p:nvPr>
        </p:nvSpPr>
        <p:spPr>
          <a:xfrm>
            <a:off x="914400" y="609600"/>
            <a:ext cx="7086600" cy="914400"/>
          </a:xfrm>
          <a:ln/>
        </p:spPr>
        <p:txBody>
          <a:bodyPr vert="horz" wrap="square" lIns="91440" tIns="45720" rIns="91440" bIns="45720" anchor="ctr" anchorCtr="0"/>
          <a:lstStyle/>
          <a:p>
            <a:pPr algn="l"/>
            <a:r>
              <a:rPr lang="zh-CN" altLang="en-US" sz="3200" dirty="0">
                <a:solidFill>
                  <a:srgbClr val="FFFF00"/>
                </a:solidFill>
                <a:latin typeface="黑体" panose="02010609060101010101" pitchFamily="49" charset="-122"/>
                <a:ea typeface="黑体" panose="02010609060101010101" pitchFamily="49" charset="-122"/>
              </a:rPr>
              <a:t>（</a:t>
            </a:r>
            <a:r>
              <a:rPr lang="en-US" altLang="zh-CN" sz="3200" dirty="0">
                <a:solidFill>
                  <a:srgbClr val="FFFF00"/>
                </a:solidFill>
                <a:latin typeface="黑体" panose="02010609060101010101" pitchFamily="49" charset="-122"/>
                <a:ea typeface="黑体" panose="02010609060101010101" pitchFamily="49" charset="-122"/>
              </a:rPr>
              <a:t>2</a:t>
            </a:r>
            <a:r>
              <a:rPr lang="zh-CN" altLang="en-US" sz="3200" dirty="0">
                <a:solidFill>
                  <a:srgbClr val="FFFF00"/>
                </a:solidFill>
                <a:latin typeface="黑体" panose="02010609060101010101" pitchFamily="49" charset="-122"/>
                <a:ea typeface="黑体" panose="02010609060101010101" pitchFamily="49" charset="-122"/>
              </a:rPr>
              <a:t>）果蝇的感染性遗传</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p:nvPr>
        </p:nvSpPr>
        <p:spPr>
          <a:xfrm>
            <a:off x="838200" y="457200"/>
            <a:ext cx="6629400" cy="762000"/>
          </a:xfrm>
          <a:ln/>
        </p:spPr>
        <p:txBody>
          <a:bodyPr vert="horz" wrap="square" lIns="91440" tIns="45720" rIns="91440" bIns="45720" anchor="ctr" anchorCtr="0"/>
          <a:lstStyle/>
          <a:p>
            <a:pPr algn="l"/>
            <a:r>
              <a:rPr lang="en-US" altLang="zh-CN" sz="3600" dirty="0">
                <a:solidFill>
                  <a:srgbClr val="FFFF00"/>
                </a:solidFill>
                <a:latin typeface="华文新魏" pitchFamily="2" charset="-122"/>
                <a:ea typeface="华文新魏" pitchFamily="2" charset="-122"/>
              </a:rPr>
              <a:t>       </a:t>
            </a:r>
            <a:r>
              <a:rPr lang="en-US" altLang="zh-CN" sz="3600" dirty="0">
                <a:solidFill>
                  <a:srgbClr val="FFFF00"/>
                </a:solidFill>
                <a:latin typeface="黑体" panose="02010609060101010101" pitchFamily="49" charset="-122"/>
                <a:ea typeface="黑体" panose="02010609060101010101" pitchFamily="49" charset="-122"/>
              </a:rPr>
              <a:t>5.2 </a:t>
            </a:r>
            <a:r>
              <a:rPr lang="zh-CN" altLang="en-US" sz="3600" dirty="0">
                <a:solidFill>
                  <a:srgbClr val="FFFF00"/>
                </a:solidFill>
                <a:latin typeface="黑体" panose="02010609060101010101" pitchFamily="49" charset="-122"/>
                <a:ea typeface="黑体" panose="02010609060101010101" pitchFamily="49" charset="-122"/>
              </a:rPr>
              <a:t>　母体影响</a:t>
            </a:r>
          </a:p>
        </p:txBody>
      </p:sp>
      <p:sp>
        <p:nvSpPr>
          <p:cNvPr id="26627" name="Rectangle 3"/>
          <p:cNvSpPr>
            <a:spLocks noGrp="1"/>
          </p:cNvSpPr>
          <p:nvPr>
            <p:ph idx="1"/>
          </p:nvPr>
        </p:nvSpPr>
        <p:spPr>
          <a:xfrm>
            <a:off x="407988" y="1219200"/>
            <a:ext cx="8229600" cy="4495800"/>
          </a:xfrm>
          <a:ln/>
        </p:spPr>
        <p:txBody>
          <a:bodyPr vert="horz" wrap="square" lIns="91440" tIns="45720" rIns="91440" bIns="45720" anchor="t" anchorCtr="0"/>
          <a:lstStyle/>
          <a:p>
            <a:pPr marL="0" indent="0">
              <a:lnSpc>
                <a:spcPct val="125000"/>
              </a:lnSpc>
              <a:buNone/>
            </a:pPr>
            <a:r>
              <a:rPr lang="zh-CN" altLang="en-US" sz="2400" u="sng" dirty="0">
                <a:solidFill>
                  <a:srgbClr val="FFFF00"/>
                </a:solidFill>
                <a:latin typeface="Comic Sans MS" panose="030F0702030302020204" pitchFamily="66" charset="0"/>
                <a:ea typeface="黑体" panose="02010609060101010101" pitchFamily="49" charset="-122"/>
              </a:rPr>
              <a:t>母体影响</a:t>
            </a:r>
            <a:r>
              <a:rPr lang="zh-CN" altLang="en-US" sz="2400" dirty="0">
                <a:solidFill>
                  <a:srgbClr val="FFFF00"/>
                </a:solidFill>
                <a:latin typeface="Comic Sans MS" panose="030F0702030302020204" pitchFamily="66" charset="0"/>
                <a:ea typeface="黑体" panose="02010609060101010101" pitchFamily="49" charset="-122"/>
              </a:rPr>
              <a:t>（</a:t>
            </a:r>
            <a:r>
              <a:rPr lang="en-US" altLang="zh-CN" sz="2400" dirty="0">
                <a:solidFill>
                  <a:srgbClr val="FFFF00"/>
                </a:solidFill>
                <a:latin typeface="Comic Sans MS" panose="030F0702030302020204" pitchFamily="66" charset="0"/>
                <a:ea typeface="黑体" panose="02010609060101010101" pitchFamily="49" charset="-122"/>
              </a:rPr>
              <a:t>maternal influence</a:t>
            </a:r>
            <a:r>
              <a:rPr lang="zh-CN" altLang="en-US" sz="2400" dirty="0">
                <a:solidFill>
                  <a:srgbClr val="FFFF00"/>
                </a:solidFill>
                <a:latin typeface="Comic Sans MS" panose="030F0702030302020204" pitchFamily="66" charset="0"/>
                <a:ea typeface="黑体" panose="02010609060101010101" pitchFamily="49" charset="-122"/>
              </a:rPr>
              <a:t>）</a:t>
            </a:r>
            <a:r>
              <a:rPr lang="en-US" altLang="zh-CN" sz="2400" dirty="0">
                <a:solidFill>
                  <a:srgbClr val="FFFF00"/>
                </a:solidFill>
                <a:latin typeface="Comic Sans MS" panose="030F0702030302020204" pitchFamily="66" charset="0"/>
                <a:ea typeface="黑体" panose="02010609060101010101" pitchFamily="49" charset="-122"/>
              </a:rPr>
              <a:t>:</a:t>
            </a:r>
            <a:r>
              <a:rPr lang="zh-CN" altLang="en-US" sz="2400" dirty="0">
                <a:latin typeface="Comic Sans MS" panose="030F0702030302020204" pitchFamily="66" charset="0"/>
                <a:ea typeface="黑体" panose="02010609060101010101" pitchFamily="49" charset="-122"/>
              </a:rPr>
              <a:t>由于母体中核基因的某些产物积累在卵母细胞的细胞质中，使子代表型不由自身的基因型所决定而出现与母体表型相同的遗传现象，则称为母体影响。</a:t>
            </a:r>
          </a:p>
          <a:p>
            <a:pPr marL="0" indent="0">
              <a:lnSpc>
                <a:spcPct val="125000"/>
              </a:lnSpc>
              <a:buNone/>
            </a:pPr>
            <a:r>
              <a:rPr lang="zh-CN" altLang="en-US" sz="2400" dirty="0">
                <a:latin typeface="Comic Sans MS" panose="030F0702030302020204" pitchFamily="66" charset="0"/>
                <a:ea typeface="黑体" panose="02010609060101010101" pitchFamily="49" charset="-122"/>
              </a:rPr>
              <a:t>母体影响有两种：</a:t>
            </a:r>
          </a:p>
          <a:p>
            <a:pPr marL="0" indent="0">
              <a:lnSpc>
                <a:spcPct val="125000"/>
              </a:lnSpc>
              <a:buNone/>
            </a:pPr>
            <a:r>
              <a:rPr lang="zh-CN" altLang="en-US" sz="2400" dirty="0">
                <a:latin typeface="Comic Sans MS" panose="030F0702030302020204" pitchFamily="66" charset="0"/>
                <a:ea typeface="黑体" panose="02010609060101010101" pitchFamily="49" charset="-122"/>
              </a:rPr>
              <a:t>          一种是短暂的，只影响子代个体的幼龄期；</a:t>
            </a:r>
          </a:p>
          <a:p>
            <a:pPr marL="0" indent="0">
              <a:lnSpc>
                <a:spcPct val="125000"/>
              </a:lnSpc>
              <a:buNone/>
            </a:pPr>
            <a:r>
              <a:rPr lang="zh-CN" altLang="en-US" sz="2400" dirty="0">
                <a:latin typeface="Comic Sans MS" panose="030F0702030302020204" pitchFamily="66" charset="0"/>
                <a:ea typeface="黑体" panose="02010609060101010101" pitchFamily="49" charset="-122"/>
              </a:rPr>
              <a:t>          另一种是持久的，影响子代个体终生。</a:t>
            </a:r>
          </a:p>
        </p:txBody>
      </p:sp>
      <p:sp>
        <p:nvSpPr>
          <p:cNvPr id="26628" name="AutoShape 6"/>
          <p:cNvSpPr/>
          <p:nvPr/>
        </p:nvSpPr>
        <p:spPr>
          <a:xfrm>
            <a:off x="304800" y="5049838"/>
            <a:ext cx="8609013" cy="685800"/>
          </a:xfrm>
          <a:prstGeom prst="roundRect">
            <a:avLst>
              <a:gd name="adj" fmla="val 16667"/>
            </a:avLst>
          </a:prstGeom>
          <a:noFill/>
          <a:ln w="19050">
            <a:noFill/>
          </a:ln>
        </p:spPr>
        <p:txBody>
          <a:bodyPr anchor="b" anchorCtr="0"/>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lnSpc>
                <a:spcPct val="120000"/>
              </a:lnSpc>
              <a:spcBef>
                <a:spcPct val="0"/>
              </a:spcBef>
              <a:buClrTx/>
              <a:buNone/>
            </a:pPr>
            <a:r>
              <a:rPr lang="zh-CN" altLang="en-US" sz="2400" b="1" dirty="0">
                <a:solidFill>
                  <a:srgbClr val="FFFF00"/>
                </a:solidFill>
                <a:latin typeface="Times New Roman" panose="02020603050405020304" pitchFamily="18" charset="0"/>
                <a:ea typeface="黑体" panose="02010609060101010101" pitchFamily="49" charset="-122"/>
              </a:rPr>
              <a:t>由于受控于核基因组，所以母性影响并不属于核外遗传的范畴。</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p:cNvSpPr>
          <p:nvPr>
            <p:ph type="title"/>
          </p:nvPr>
        </p:nvSpPr>
        <p:spPr>
          <a:xfrm>
            <a:off x="381000" y="609600"/>
            <a:ext cx="8229600" cy="1143000"/>
          </a:xfrm>
          <a:ln/>
        </p:spPr>
        <p:txBody>
          <a:bodyPr vert="horz" wrap="square" lIns="91440" tIns="45720" rIns="91440" bIns="45720" anchor="ctr" anchorCtr="0"/>
          <a:lstStyle/>
          <a:p>
            <a:pPr algn="l"/>
            <a:r>
              <a:rPr lang="en-US" altLang="zh-CN" sz="3600" dirty="0">
                <a:solidFill>
                  <a:srgbClr val="FFFF00"/>
                </a:solidFill>
                <a:latin typeface="黑体" panose="02010609060101010101" pitchFamily="49" charset="-122"/>
                <a:ea typeface="黑体" panose="02010609060101010101" pitchFamily="49" charset="-122"/>
              </a:rPr>
              <a:t>5.2.1 </a:t>
            </a:r>
            <a:r>
              <a:rPr lang="zh-CN" altLang="en-US" sz="3600" dirty="0">
                <a:solidFill>
                  <a:srgbClr val="FFFF00"/>
                </a:solidFill>
                <a:latin typeface="黑体" panose="02010609060101010101" pitchFamily="49" charset="-122"/>
                <a:ea typeface="黑体" panose="02010609060101010101" pitchFamily="49" charset="-122"/>
              </a:rPr>
              <a:t>　短暂的母体影响</a:t>
            </a:r>
          </a:p>
        </p:txBody>
      </p:sp>
      <p:sp>
        <p:nvSpPr>
          <p:cNvPr id="27651" name="Rectangle 3"/>
          <p:cNvSpPr>
            <a:spLocks noGrp="1"/>
          </p:cNvSpPr>
          <p:nvPr>
            <p:ph idx="1"/>
          </p:nvPr>
        </p:nvSpPr>
        <p:spPr>
          <a:xfrm>
            <a:off x="152400" y="1998663"/>
            <a:ext cx="8485188" cy="4953000"/>
          </a:xfrm>
          <a:ln/>
        </p:spPr>
        <p:txBody>
          <a:bodyPr vert="horz" wrap="square" lIns="91440" tIns="45720" rIns="91440" bIns="45720" anchor="t" anchorCtr="0"/>
          <a:lstStyle/>
          <a:p>
            <a:pPr marL="0" indent="0">
              <a:lnSpc>
                <a:spcPct val="120000"/>
              </a:lnSpc>
              <a:buNone/>
            </a:pPr>
            <a:r>
              <a:rPr lang="en-US" altLang="zh-CN" sz="2400" b="1" dirty="0"/>
              <a:t> </a:t>
            </a:r>
            <a:r>
              <a:rPr lang="zh-CN" altLang="en-US" sz="2400" dirty="0">
                <a:latin typeface="Comic Sans MS" panose="030F0702030302020204" pitchFamily="66" charset="0"/>
                <a:ea typeface="黑体" panose="02010609060101010101" pitchFamily="49" charset="-122"/>
              </a:rPr>
              <a:t>欧洲麦蛾（ </a:t>
            </a:r>
            <a:r>
              <a:rPr lang="en-US" altLang="zh-CN" sz="2400" i="1" dirty="0">
                <a:latin typeface="Comic Sans MS" panose="030F0702030302020204" pitchFamily="66" charset="0"/>
                <a:ea typeface="黑体" panose="02010609060101010101" pitchFamily="49" charset="-122"/>
              </a:rPr>
              <a:t>Ephestia kuhuniella</a:t>
            </a:r>
            <a:r>
              <a:rPr lang="zh-CN" altLang="en-US" sz="2400" dirty="0">
                <a:latin typeface="Comic Sans MS" panose="030F0702030302020204" pitchFamily="66" charset="0"/>
                <a:ea typeface="黑体" panose="02010609060101010101" pitchFamily="49" charset="-122"/>
              </a:rPr>
              <a:t>）野生型幼虫的皮肤中含有色素，成虫复眼为深褐色。这种色素是由犬尿氨酸所形成的，由一对基因（ </a:t>
            </a:r>
            <a:r>
              <a:rPr lang="en-US" altLang="zh-CN" sz="2400" dirty="0">
                <a:latin typeface="Comic Sans MS" panose="030F0702030302020204" pitchFamily="66" charset="0"/>
                <a:ea typeface="黑体" panose="02010609060101010101" pitchFamily="49" charset="-122"/>
              </a:rPr>
              <a:t>Aa</a:t>
            </a:r>
            <a:r>
              <a:rPr lang="zh-CN" altLang="en-US" sz="2400" dirty="0">
                <a:latin typeface="Comic Sans MS" panose="030F0702030302020204" pitchFamily="66" charset="0"/>
                <a:ea typeface="黑体" panose="02010609060101010101" pitchFamily="49" charset="-122"/>
              </a:rPr>
              <a:t>）控制。有色个体与无色个体（ </a:t>
            </a:r>
            <a:r>
              <a:rPr lang="en-US" altLang="zh-CN" sz="2400" dirty="0">
                <a:latin typeface="Comic Sans MS" panose="030F0702030302020204" pitchFamily="66" charset="0"/>
                <a:ea typeface="黑体" panose="02010609060101010101" pitchFamily="49" charset="-122"/>
              </a:rPr>
              <a:t>aa</a:t>
            </a:r>
            <a:r>
              <a:rPr lang="zh-CN" altLang="en-US" sz="2400" dirty="0">
                <a:latin typeface="Comic Sans MS" panose="030F0702030302020204" pitchFamily="66" charset="0"/>
                <a:ea typeface="黑体" panose="02010609060101010101" pitchFamily="49" charset="-122"/>
              </a:rPr>
              <a:t>）杂交，不论父本还是母本是有色的，其子一代也都是有色的。</a:t>
            </a:r>
          </a:p>
          <a:p>
            <a:pPr marL="0" indent="0">
              <a:lnSpc>
                <a:spcPct val="120000"/>
              </a:lnSpc>
              <a:buNone/>
            </a:pPr>
            <a:r>
              <a:rPr lang="zh-CN" altLang="en-US" sz="2400" dirty="0">
                <a:latin typeface="Comic Sans MS" panose="030F0702030302020204" pitchFamily="66" charset="0"/>
                <a:ea typeface="黑体" panose="02010609060101010101" pitchFamily="49" charset="-122"/>
              </a:rPr>
              <a:t>                         </a:t>
            </a:r>
            <a:r>
              <a:rPr lang="en-US" altLang="zh-CN" sz="2400" dirty="0">
                <a:latin typeface="Comic Sans MS" panose="030F0702030302020204" pitchFamily="66" charset="0"/>
                <a:ea typeface="黑体" panose="02010609060101010101" pitchFamily="49" charset="-122"/>
              </a:rPr>
              <a:t>AA </a:t>
            </a:r>
            <a:r>
              <a:rPr lang="en-US" altLang="zh-CN" sz="2400" dirty="0">
                <a:latin typeface="Comic Sans MS" panose="030F0702030302020204" pitchFamily="66" charset="0"/>
                <a:ea typeface="黑体" panose="02010609060101010101" pitchFamily="49" charset="-122"/>
                <a:sym typeface="Symbol" panose="05050102010706020507" pitchFamily="18" charset="2"/>
              </a:rPr>
              <a:t> aa           aa  AA</a:t>
            </a:r>
          </a:p>
          <a:p>
            <a:pPr marL="0" indent="0">
              <a:lnSpc>
                <a:spcPct val="120000"/>
              </a:lnSpc>
              <a:buNone/>
            </a:pPr>
            <a:r>
              <a:rPr lang="en-US" altLang="zh-CN" sz="2400" dirty="0">
                <a:latin typeface="Comic Sans MS" panose="030F0702030302020204" pitchFamily="66" charset="0"/>
                <a:ea typeface="黑体" panose="02010609060101010101" pitchFamily="49" charset="-122"/>
              </a:rPr>
              <a:t>                                </a:t>
            </a:r>
            <a:r>
              <a:rPr lang="en-US" altLang="zh-CN" sz="2400" dirty="0">
                <a:latin typeface="Comic Sans MS" panose="030F0702030302020204" pitchFamily="66" charset="0"/>
                <a:ea typeface="黑体" panose="02010609060101010101" pitchFamily="49" charset="-122"/>
                <a:sym typeface="Wingdings 3" pitchFamily="18" charset="2"/>
              </a:rPr>
              <a:t>                    </a:t>
            </a:r>
          </a:p>
          <a:p>
            <a:pPr marL="0" indent="0">
              <a:lnSpc>
                <a:spcPct val="120000"/>
              </a:lnSpc>
              <a:buNone/>
            </a:pPr>
            <a:r>
              <a:rPr lang="en-US" altLang="zh-CN" sz="2400" dirty="0">
                <a:latin typeface="Comic Sans MS" panose="030F0702030302020204" pitchFamily="66" charset="0"/>
                <a:ea typeface="黑体" panose="02010609060101010101" pitchFamily="49" charset="-122"/>
              </a:rPr>
              <a:t>                            Aa </a:t>
            </a:r>
            <a:r>
              <a:rPr lang="zh-CN" altLang="en-US" sz="2400" dirty="0">
                <a:latin typeface="Comic Sans MS" panose="030F0702030302020204" pitchFamily="66" charset="0"/>
                <a:ea typeface="黑体" panose="02010609060101010101" pitchFamily="49" charset="-122"/>
              </a:rPr>
              <a:t>有色         </a:t>
            </a:r>
            <a:r>
              <a:rPr lang="en-US" altLang="zh-CN" sz="2400" dirty="0">
                <a:latin typeface="Comic Sans MS" panose="030F0702030302020204" pitchFamily="66" charset="0"/>
                <a:ea typeface="黑体" panose="02010609060101010101" pitchFamily="49" charset="-122"/>
              </a:rPr>
              <a:t>Aa </a:t>
            </a:r>
            <a:r>
              <a:rPr lang="zh-CN" altLang="en-US" sz="2400" dirty="0">
                <a:latin typeface="Comic Sans MS" panose="030F0702030302020204" pitchFamily="66" charset="0"/>
                <a:ea typeface="黑体" panose="02010609060101010101" pitchFamily="49" charset="-122"/>
              </a:rPr>
              <a:t>有色</a:t>
            </a:r>
          </a:p>
          <a:p>
            <a:pPr marL="0" indent="0">
              <a:lnSpc>
                <a:spcPct val="120000"/>
              </a:lnSpc>
              <a:buNone/>
            </a:pPr>
            <a:r>
              <a:rPr lang="zh-CN" altLang="en-US" sz="2400" dirty="0">
                <a:latin typeface="Comic Sans MS" panose="030F0702030302020204" pitchFamily="66" charset="0"/>
                <a:ea typeface="黑体" panose="02010609060101010101" pitchFamily="49" charset="-122"/>
              </a:rPr>
              <a:t>        </a:t>
            </a:r>
          </a:p>
        </p:txBody>
      </p:sp>
      <p:pic>
        <p:nvPicPr>
          <p:cNvPr id="27652" name="图片 1"/>
          <p:cNvPicPr>
            <a:picLocks noChangeAspect="1"/>
          </p:cNvPicPr>
          <p:nvPr/>
        </p:nvPicPr>
        <p:blipFill>
          <a:blip r:embed="rId2"/>
          <a:stretch>
            <a:fillRect/>
          </a:stretch>
        </p:blipFill>
        <p:spPr>
          <a:xfrm>
            <a:off x="6248400" y="609600"/>
            <a:ext cx="2133600" cy="1330325"/>
          </a:xfrm>
          <a:prstGeom prst="rect">
            <a:avLst/>
          </a:prstGeom>
          <a:noFill/>
          <a:ln w="9525">
            <a:noFill/>
          </a:ln>
        </p:spPr>
      </p:pic>
      <p:pic>
        <p:nvPicPr>
          <p:cNvPr id="27653" name="图片 2"/>
          <p:cNvPicPr>
            <a:picLocks noChangeAspect="1"/>
          </p:cNvPicPr>
          <p:nvPr/>
        </p:nvPicPr>
        <p:blipFill>
          <a:blip r:embed="rId3"/>
          <a:stretch>
            <a:fillRect/>
          </a:stretch>
        </p:blipFill>
        <p:spPr>
          <a:xfrm>
            <a:off x="6324600" y="4114800"/>
            <a:ext cx="2541588" cy="1600200"/>
          </a:xfrm>
          <a:prstGeom prst="rect">
            <a:avLst/>
          </a:prstGeom>
          <a:noFill/>
          <a:ln w="9525">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Grp="1"/>
          </p:cNvSpPr>
          <p:nvPr>
            <p:ph idx="1"/>
          </p:nvPr>
        </p:nvSpPr>
        <p:spPr>
          <a:xfrm>
            <a:off x="457200" y="762000"/>
            <a:ext cx="8382000" cy="990600"/>
          </a:xfrm>
          <a:ln/>
        </p:spPr>
        <p:txBody>
          <a:bodyPr vert="horz" wrap="square" lIns="91440" tIns="45720" rIns="91440" bIns="45720" anchor="t" anchorCtr="0"/>
          <a:lstStyle/>
          <a:p>
            <a:pPr marL="0" indent="0">
              <a:lnSpc>
                <a:spcPct val="120000"/>
              </a:lnSpc>
              <a:buNone/>
            </a:pPr>
            <a:r>
              <a:rPr lang="en-US" altLang="zh-CN" sz="2400" b="1" dirty="0"/>
              <a:t> </a:t>
            </a:r>
            <a:r>
              <a:rPr lang="zh-CN" altLang="en-US" sz="2400" dirty="0">
                <a:latin typeface="Comic Sans MS" panose="030F0702030302020204" pitchFamily="66" charset="0"/>
                <a:ea typeface="黑体" panose="02010609060101010101" pitchFamily="49" charset="-122"/>
              </a:rPr>
              <a:t>但当用子一代（ </a:t>
            </a:r>
            <a:r>
              <a:rPr lang="en-US" altLang="zh-CN" sz="2400" dirty="0">
                <a:latin typeface="Comic Sans MS" panose="030F0702030302020204" pitchFamily="66" charset="0"/>
                <a:ea typeface="黑体" panose="02010609060101010101" pitchFamily="49" charset="-122"/>
              </a:rPr>
              <a:t>Aa</a:t>
            </a:r>
            <a:r>
              <a:rPr lang="zh-CN" altLang="en-US" sz="2400" dirty="0">
                <a:latin typeface="Comic Sans MS" panose="030F0702030302020204" pitchFamily="66" charset="0"/>
                <a:ea typeface="黑体" panose="02010609060101010101" pitchFamily="49" charset="-122"/>
              </a:rPr>
              <a:t>）与</a:t>
            </a:r>
            <a:r>
              <a:rPr lang="en-US" altLang="zh-CN" sz="2400" dirty="0">
                <a:latin typeface="Comic Sans MS" panose="030F0702030302020204" pitchFamily="66" charset="0"/>
                <a:ea typeface="黑体" panose="02010609060101010101" pitchFamily="49" charset="-122"/>
              </a:rPr>
              <a:t>aa</a:t>
            </a:r>
            <a:r>
              <a:rPr lang="zh-CN" altLang="en-US" sz="2400" dirty="0">
                <a:latin typeface="Comic Sans MS" panose="030F0702030302020204" pitchFamily="66" charset="0"/>
                <a:ea typeface="黑体" panose="02010609060101010101" pitchFamily="49" charset="-122"/>
              </a:rPr>
              <a:t>个体测交，其后代的表型则决定于有色亲本的性别。</a:t>
            </a:r>
          </a:p>
          <a:p>
            <a:pPr marL="0" indent="0">
              <a:buNone/>
            </a:pPr>
            <a:endParaRPr lang="en-US" altLang="zh-CN" dirty="0">
              <a:latin typeface="Comic Sans MS" panose="030F0702030302020204" pitchFamily="66" charset="0"/>
              <a:ea typeface="黑体" panose="02010609060101010101" pitchFamily="49" charset="-122"/>
            </a:endParaRPr>
          </a:p>
        </p:txBody>
      </p:sp>
      <p:sp>
        <p:nvSpPr>
          <p:cNvPr id="28675" name="Oval 9"/>
          <p:cNvSpPr/>
          <p:nvPr/>
        </p:nvSpPr>
        <p:spPr>
          <a:xfrm>
            <a:off x="609600" y="2209800"/>
            <a:ext cx="304800" cy="304800"/>
          </a:xfrm>
          <a:prstGeom prst="ellipse">
            <a:avLst/>
          </a:prstGeom>
          <a:solidFill>
            <a:srgbClr val="0000FF"/>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algn="ctr" eaLnBrk="1" hangingPunct="1">
              <a:spcBef>
                <a:spcPct val="0"/>
              </a:spcBef>
              <a:buClrTx/>
              <a:buNone/>
            </a:pPr>
            <a:r>
              <a:rPr lang="en-US" altLang="zh-CN" sz="2000" dirty="0">
                <a:solidFill>
                  <a:srgbClr val="FFFF00"/>
                </a:solidFill>
              </a:rPr>
              <a:t>A</a:t>
            </a:r>
          </a:p>
        </p:txBody>
      </p:sp>
      <p:sp>
        <p:nvSpPr>
          <p:cNvPr id="28676" name="Oval 10"/>
          <p:cNvSpPr/>
          <p:nvPr/>
        </p:nvSpPr>
        <p:spPr>
          <a:xfrm>
            <a:off x="5029200" y="2209800"/>
            <a:ext cx="304800" cy="304800"/>
          </a:xfrm>
          <a:prstGeom prst="ellipse">
            <a:avLst/>
          </a:prstGeom>
          <a:solidFill>
            <a:srgbClr val="0000FF"/>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algn="ctr" eaLnBrk="1" hangingPunct="1">
              <a:spcBef>
                <a:spcPct val="0"/>
              </a:spcBef>
              <a:buClrTx/>
              <a:buNone/>
            </a:pPr>
            <a:r>
              <a:rPr lang="en-US" altLang="zh-CN" sz="2000" dirty="0">
                <a:solidFill>
                  <a:srgbClr val="FFFF00"/>
                </a:solidFill>
              </a:rPr>
              <a:t>B</a:t>
            </a:r>
          </a:p>
        </p:txBody>
      </p:sp>
      <p:grpSp>
        <p:nvGrpSpPr>
          <p:cNvPr id="28677" name="组合 7"/>
          <p:cNvGrpSpPr/>
          <p:nvPr/>
        </p:nvGrpSpPr>
        <p:grpSpPr>
          <a:xfrm>
            <a:off x="230188" y="2590800"/>
            <a:ext cx="8993187" cy="2971800"/>
            <a:chOff x="230188" y="2590800"/>
            <a:chExt cx="8993187" cy="2971800"/>
          </a:xfrm>
        </p:grpSpPr>
        <p:pic>
          <p:nvPicPr>
            <p:cNvPr id="28678" name="Picture 4"/>
            <p:cNvPicPr>
              <a:picLocks noChangeAspect="1"/>
            </p:cNvPicPr>
            <p:nvPr/>
          </p:nvPicPr>
          <p:blipFill>
            <a:blip r:embed="rId2"/>
            <a:stretch>
              <a:fillRect/>
            </a:stretch>
          </p:blipFill>
          <p:spPr>
            <a:xfrm>
              <a:off x="230188" y="2590800"/>
              <a:ext cx="8993187" cy="2971800"/>
            </a:xfrm>
            <a:prstGeom prst="rect">
              <a:avLst/>
            </a:prstGeom>
            <a:noFill/>
            <a:ln w="9525">
              <a:noFill/>
            </a:ln>
          </p:spPr>
        </p:pic>
        <p:sp>
          <p:nvSpPr>
            <p:cNvPr id="28679" name="矩形 6"/>
            <p:cNvSpPr/>
            <p:nvPr/>
          </p:nvSpPr>
          <p:spPr>
            <a:xfrm>
              <a:off x="7979392" y="4474192"/>
              <a:ext cx="762000" cy="457200"/>
            </a:xfrm>
            <a:prstGeom prst="rect">
              <a:avLst/>
            </a:prstGeom>
            <a:noFill/>
            <a:ln w="2857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endParaRPr lang="zh-CN" altLang="en-US" sz="2000" dirty="0">
                <a:solidFill>
                  <a:srgbClr val="FFFF00"/>
                </a:solidFil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p:cNvSpPr>
            <a:spLocks noGrp="1"/>
          </p:cNvSpPr>
          <p:nvPr>
            <p:ph idx="1"/>
          </p:nvPr>
        </p:nvSpPr>
        <p:spPr>
          <a:xfrm>
            <a:off x="533400" y="533400"/>
            <a:ext cx="8229600" cy="5486400"/>
          </a:xfrm>
          <a:ln/>
        </p:spPr>
        <p:txBody>
          <a:bodyPr vert="horz" wrap="square" lIns="91440" tIns="45720" rIns="91440" bIns="45720" anchor="t" anchorCtr="0"/>
          <a:lstStyle/>
          <a:p>
            <a:pPr marL="0" indent="0">
              <a:lnSpc>
                <a:spcPct val="140000"/>
              </a:lnSpc>
              <a:buNone/>
            </a:pPr>
            <a:r>
              <a:rPr lang="en-US" altLang="zh-CN" dirty="0"/>
              <a:t>     </a:t>
            </a:r>
            <a:r>
              <a:rPr lang="zh-CN" altLang="en-US" sz="2400" dirty="0">
                <a:latin typeface="Comic Sans MS" panose="030F0702030302020204" pitchFamily="66" charset="0"/>
                <a:ea typeface="黑体" panose="02010609060101010101" pitchFamily="49" charset="-122"/>
              </a:rPr>
              <a:t>在上述</a:t>
            </a:r>
            <a:r>
              <a:rPr lang="en-US" altLang="zh-CN" sz="2400" dirty="0">
                <a:latin typeface="Comic Sans MS" panose="030F0702030302020204" pitchFamily="66" charset="0"/>
                <a:ea typeface="黑体" panose="02010609060101010101" pitchFamily="49" charset="-122"/>
              </a:rPr>
              <a:t>B</a:t>
            </a:r>
            <a:r>
              <a:rPr lang="zh-CN" altLang="en-US" sz="2400" dirty="0">
                <a:latin typeface="Comic Sans MS" panose="030F0702030302020204" pitchFamily="66" charset="0"/>
                <a:ea typeface="黑体" panose="02010609060101010101" pitchFamily="49" charset="-122"/>
              </a:rPr>
              <a:t>交配中由于基因</a:t>
            </a:r>
            <a:r>
              <a:rPr lang="en-US" altLang="zh-CN" sz="2400" dirty="0">
                <a:latin typeface="Comic Sans MS" panose="030F0702030302020204" pitchFamily="66" charset="0"/>
                <a:ea typeface="黑体" panose="02010609060101010101" pitchFamily="49" charset="-122"/>
              </a:rPr>
              <a:t>A</a:t>
            </a:r>
            <a:r>
              <a:rPr lang="zh-CN" altLang="en-US" sz="2400" dirty="0">
                <a:latin typeface="Comic Sans MS" panose="030F0702030302020204" pitchFamily="66" charset="0"/>
                <a:ea typeface="黑体" panose="02010609060101010101" pitchFamily="49" charset="-122"/>
              </a:rPr>
              <a:t>使幼虫着色，卵母细胞中有</a:t>
            </a:r>
            <a:r>
              <a:rPr lang="en-US" altLang="zh-CN" sz="2400" dirty="0">
                <a:latin typeface="Comic Sans MS" panose="030F0702030302020204" pitchFamily="66" charset="0"/>
                <a:ea typeface="黑体" panose="02010609060101010101" pitchFamily="49" charset="-122"/>
              </a:rPr>
              <a:t>A</a:t>
            </a:r>
            <a:r>
              <a:rPr lang="zh-CN" altLang="en-US" sz="2400" dirty="0">
                <a:latin typeface="Comic Sans MS" panose="030F0702030302020204" pitchFamily="66" charset="0"/>
                <a:ea typeface="黑体" panose="02010609060101010101" pitchFamily="49" charset="-122"/>
              </a:rPr>
              <a:t>基因存在，因而经减数分裂产生的卵，不论基因型是</a:t>
            </a:r>
            <a:r>
              <a:rPr lang="en-US" altLang="zh-CN" sz="2400" dirty="0">
                <a:latin typeface="Comic Sans MS" panose="030F0702030302020204" pitchFamily="66" charset="0"/>
                <a:ea typeface="黑体" panose="02010609060101010101" pitchFamily="49" charset="-122"/>
              </a:rPr>
              <a:t>A</a:t>
            </a:r>
            <a:r>
              <a:rPr lang="zh-CN" altLang="en-US" sz="2400" dirty="0">
                <a:latin typeface="Comic Sans MS" panose="030F0702030302020204" pitchFamily="66" charset="0"/>
                <a:ea typeface="黑体" panose="02010609060101010101" pitchFamily="49" charset="-122"/>
              </a:rPr>
              <a:t>或</a:t>
            </a:r>
            <a:r>
              <a:rPr lang="en-US" altLang="zh-CN" sz="2400" dirty="0">
                <a:latin typeface="Comic Sans MS" panose="030F0702030302020204" pitchFamily="66" charset="0"/>
                <a:ea typeface="黑体" panose="02010609060101010101" pitchFamily="49" charset="-122"/>
              </a:rPr>
              <a:t>a</a:t>
            </a:r>
            <a:r>
              <a:rPr lang="zh-CN" altLang="en-US" sz="2400" dirty="0">
                <a:latin typeface="Comic Sans MS" panose="030F0702030302020204" pitchFamily="66" charset="0"/>
                <a:ea typeface="黑体" panose="02010609060101010101" pitchFamily="49" charset="-122"/>
              </a:rPr>
              <a:t>，它们的细胞质中都含有</a:t>
            </a:r>
            <a:r>
              <a:rPr lang="en-US" altLang="zh-CN" sz="2400" dirty="0">
                <a:latin typeface="Comic Sans MS" panose="030F0702030302020204" pitchFamily="66" charset="0"/>
                <a:ea typeface="黑体" panose="02010609060101010101" pitchFamily="49" charset="-122"/>
              </a:rPr>
              <a:t>A</a:t>
            </a:r>
            <a:r>
              <a:rPr lang="zh-CN" altLang="en-US" sz="2400" dirty="0">
                <a:latin typeface="Comic Sans MS" panose="030F0702030302020204" pitchFamily="66" charset="0"/>
                <a:ea typeface="黑体" panose="02010609060101010101" pitchFamily="49" charset="-122"/>
              </a:rPr>
              <a:t>基因的产物，即色素的前体以及由前体所合成的色素。而测交所得的受精卵的细胞质多来自卵子，所以有色母本（ </a:t>
            </a:r>
            <a:r>
              <a:rPr lang="en-US" altLang="zh-CN" sz="2400" dirty="0">
                <a:latin typeface="Comic Sans MS" panose="030F0702030302020204" pitchFamily="66" charset="0"/>
                <a:ea typeface="黑体" panose="02010609060101010101" pitchFamily="49" charset="-122"/>
              </a:rPr>
              <a:t>Aa</a:t>
            </a:r>
            <a:r>
              <a:rPr lang="zh-CN" altLang="en-US" sz="2400" dirty="0">
                <a:latin typeface="Comic Sans MS" panose="030F0702030302020204" pitchFamily="66" charset="0"/>
                <a:ea typeface="黑体" panose="02010609060101010101" pitchFamily="49" charset="-122"/>
              </a:rPr>
              <a:t>）的后代中，</a:t>
            </a:r>
            <a:r>
              <a:rPr lang="en-US" altLang="zh-CN" sz="2400" dirty="0">
                <a:latin typeface="Comic Sans MS" panose="030F0702030302020204" pitchFamily="66" charset="0"/>
                <a:ea typeface="黑体" panose="02010609060101010101" pitchFamily="49" charset="-122"/>
              </a:rPr>
              <a:t>aa</a:t>
            </a:r>
            <a:r>
              <a:rPr lang="zh-CN" altLang="en-US" sz="2400" dirty="0">
                <a:latin typeface="Comic Sans MS" panose="030F0702030302020204" pitchFamily="66" charset="0"/>
                <a:ea typeface="黑体" panose="02010609060101010101" pitchFamily="49" charset="-122"/>
              </a:rPr>
              <a:t>基因型幼虫的皮是有色的。</a:t>
            </a:r>
            <a:r>
              <a:rPr lang="zh-CN" altLang="en-US" sz="2400" dirty="0">
                <a:solidFill>
                  <a:srgbClr val="FFFF00"/>
                </a:solidFill>
                <a:latin typeface="Comic Sans MS" panose="030F0702030302020204" pitchFamily="66" charset="0"/>
                <a:ea typeface="黑体" panose="02010609060101010101" pitchFamily="49" charset="-122"/>
              </a:rPr>
              <a:t>不过，这种母性的影响只是暂时的，因为这种个体缺少</a:t>
            </a:r>
            <a:r>
              <a:rPr lang="en-US" altLang="zh-CN" sz="2400" dirty="0">
                <a:solidFill>
                  <a:srgbClr val="FFFF00"/>
                </a:solidFill>
                <a:latin typeface="Comic Sans MS" panose="030F0702030302020204" pitchFamily="66" charset="0"/>
                <a:ea typeface="黑体" panose="02010609060101010101" pitchFamily="49" charset="-122"/>
              </a:rPr>
              <a:t>A</a:t>
            </a:r>
            <a:r>
              <a:rPr lang="zh-CN" altLang="en-US" sz="2400" dirty="0">
                <a:solidFill>
                  <a:srgbClr val="FFFF00"/>
                </a:solidFill>
                <a:latin typeface="Comic Sans MS" panose="030F0702030302020204" pitchFamily="66" charset="0"/>
                <a:ea typeface="黑体" panose="02010609060101010101" pitchFamily="49" charset="-122"/>
              </a:rPr>
              <a:t>基因，不能自身合成色素，随着个体发育，色素逐渐消耗，成虫时复眼已成为红色。</a:t>
            </a:r>
            <a:r>
              <a:rPr lang="zh-CN" altLang="en-US" sz="2400" dirty="0">
                <a:latin typeface="Comic Sans MS" panose="030F0702030302020204" pitchFamily="66" charset="0"/>
                <a:ea typeface="黑体" panose="02010609060101010101" pitchFamily="49" charset="-122"/>
              </a:rPr>
              <a:t>由此可见，这种母性影响显然是通过母体细胞质而起作用，但仍是核基因的遗传，因为母体细胞质中的色素物质是由其基因型决定的。</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p:cNvSpPr>
          <p:nvPr>
            <p:ph type="title"/>
          </p:nvPr>
        </p:nvSpPr>
        <p:spPr>
          <a:xfrm>
            <a:off x="914400" y="0"/>
            <a:ext cx="8229600" cy="1143000"/>
          </a:xfrm>
          <a:ln/>
        </p:spPr>
        <p:txBody>
          <a:bodyPr vert="horz" wrap="square" lIns="91440" tIns="45720" rIns="91440" bIns="45720" anchor="ctr" anchorCtr="0"/>
          <a:lstStyle/>
          <a:p>
            <a:r>
              <a:rPr lang="en-US" altLang="zh-CN" sz="3600" dirty="0">
                <a:solidFill>
                  <a:srgbClr val="FFFF00"/>
                </a:solidFill>
                <a:latin typeface="黑体" panose="02010609060101010101" pitchFamily="49" charset="-122"/>
                <a:ea typeface="黑体" panose="02010609060101010101" pitchFamily="49" charset="-122"/>
              </a:rPr>
              <a:t>5.2.2 </a:t>
            </a:r>
            <a:r>
              <a:rPr lang="zh-CN" altLang="en-US" sz="3600" dirty="0">
                <a:solidFill>
                  <a:srgbClr val="FFFF00"/>
                </a:solidFill>
                <a:latin typeface="黑体" panose="02010609060101010101" pitchFamily="49" charset="-122"/>
                <a:ea typeface="黑体" panose="02010609060101010101" pitchFamily="49" charset="-122"/>
              </a:rPr>
              <a:t>持久的母体影响</a:t>
            </a:r>
          </a:p>
        </p:txBody>
      </p:sp>
      <p:sp>
        <p:nvSpPr>
          <p:cNvPr id="30723" name="Rectangle 3"/>
          <p:cNvSpPr>
            <a:spLocks noGrp="1"/>
          </p:cNvSpPr>
          <p:nvPr>
            <p:ph idx="1"/>
          </p:nvPr>
        </p:nvSpPr>
        <p:spPr>
          <a:xfrm>
            <a:off x="174625" y="990600"/>
            <a:ext cx="8839200" cy="5181600"/>
          </a:xfrm>
          <a:ln/>
        </p:spPr>
        <p:txBody>
          <a:bodyPr vert="horz" wrap="square" lIns="91440" tIns="45720" rIns="91440" bIns="45720" anchor="t" anchorCtr="0"/>
          <a:lstStyle/>
          <a:p>
            <a:pPr marL="0" indent="0">
              <a:lnSpc>
                <a:spcPct val="120000"/>
              </a:lnSpc>
              <a:buNone/>
            </a:pPr>
            <a:r>
              <a:rPr lang="zh-CN" altLang="en-US" sz="2400" dirty="0">
                <a:latin typeface="黑体" panose="02010609060101010101" pitchFamily="49" charset="-122"/>
                <a:ea typeface="黑体" panose="02010609060101010101" pitchFamily="49" charset="-122"/>
              </a:rPr>
              <a:t>在田螺的遗传研究中，曾观察到母性基因对后代表型的持久影响。椎实螺是雌雄同体的，单个饲养时，它们进行自体受精。群养时，一般是异体受精，两个个体相互交换精子，同时又各自产生卵子。</a:t>
            </a:r>
          </a:p>
          <a:p>
            <a:pPr marL="0" indent="0">
              <a:lnSpc>
                <a:spcPct val="120000"/>
              </a:lnSpc>
              <a:buNone/>
            </a:pPr>
            <a:r>
              <a:rPr lang="zh-CN" altLang="en-US" sz="2400" dirty="0">
                <a:solidFill>
                  <a:srgbClr val="FFFF00"/>
                </a:solidFill>
                <a:latin typeface="黑体" panose="02010609060101010101" pitchFamily="49" charset="-122"/>
                <a:ea typeface="黑体" panose="02010609060101010101" pitchFamily="49" charset="-122"/>
              </a:rPr>
              <a:t>锥实螺的壳旋方向，由一对核基因控制</a:t>
            </a:r>
          </a:p>
          <a:p>
            <a:pPr marL="0" indent="0">
              <a:lnSpc>
                <a:spcPct val="120000"/>
              </a:lnSpc>
              <a:buNone/>
            </a:pPr>
            <a:r>
              <a:rPr lang="zh-CN" altLang="en-US" sz="2400" dirty="0">
                <a:solidFill>
                  <a:srgbClr val="FFFF00"/>
                </a:solidFill>
                <a:latin typeface="黑体" panose="02010609060101010101" pitchFamily="49" charset="-122"/>
                <a:ea typeface="黑体" panose="02010609060101010101" pitchFamily="49" charset="-122"/>
              </a:rPr>
              <a:t>右旋（ </a:t>
            </a:r>
            <a:r>
              <a:rPr lang="en-US" altLang="zh-CN" sz="2400" dirty="0">
                <a:solidFill>
                  <a:srgbClr val="FFFF00"/>
                </a:solidFill>
                <a:latin typeface="黑体" panose="02010609060101010101" pitchFamily="49" charset="-122"/>
                <a:ea typeface="黑体" panose="02010609060101010101" pitchFamily="49" charset="-122"/>
              </a:rPr>
              <a:t>dextrol</a:t>
            </a:r>
            <a:r>
              <a:rPr lang="zh-CN" altLang="en-US" sz="2400" dirty="0">
                <a:solidFill>
                  <a:srgbClr val="FFFF00"/>
                </a:solidFill>
                <a:latin typeface="黑体" panose="02010609060101010101" pitchFamily="49" charset="-122"/>
                <a:ea typeface="黑体" panose="02010609060101010101" pitchFamily="49" charset="-122"/>
              </a:rPr>
              <a:t>，</a:t>
            </a:r>
            <a:r>
              <a:rPr lang="en-US" altLang="zh-CN" sz="2400" i="1" dirty="0">
                <a:solidFill>
                  <a:srgbClr val="FFFF00"/>
                </a:solidFill>
                <a:latin typeface="黑体" panose="02010609060101010101" pitchFamily="49" charset="-122"/>
                <a:ea typeface="黑体" panose="02010609060101010101" pitchFamily="49" charset="-122"/>
              </a:rPr>
              <a:t>D</a:t>
            </a:r>
            <a:r>
              <a:rPr lang="zh-CN" altLang="en-US" sz="2400" dirty="0">
                <a:solidFill>
                  <a:srgbClr val="FFFF00"/>
                </a:solidFill>
                <a:latin typeface="黑体" panose="02010609060101010101" pitchFamily="49" charset="-122"/>
                <a:ea typeface="黑体" panose="02010609060101010101" pitchFamily="49" charset="-122"/>
              </a:rPr>
              <a:t>）对左旋（ </a:t>
            </a:r>
            <a:r>
              <a:rPr lang="en-US" altLang="zh-CN" sz="2400" dirty="0">
                <a:solidFill>
                  <a:srgbClr val="FFFF00"/>
                </a:solidFill>
                <a:latin typeface="黑体" panose="02010609060101010101" pitchFamily="49" charset="-122"/>
                <a:ea typeface="黑体" panose="02010609060101010101" pitchFamily="49" charset="-122"/>
              </a:rPr>
              <a:t>d</a:t>
            </a:r>
            <a:r>
              <a:rPr lang="zh-CN" altLang="en-US" sz="2400" dirty="0">
                <a:solidFill>
                  <a:srgbClr val="FFFF00"/>
                </a:solidFill>
                <a:latin typeface="黑体" panose="02010609060101010101" pitchFamily="49" charset="-122"/>
                <a:ea typeface="黑体" panose="02010609060101010101" pitchFamily="49" charset="-122"/>
              </a:rPr>
              <a:t>）为显性</a:t>
            </a:r>
          </a:p>
          <a:p>
            <a:pPr marL="0" indent="0" algn="just">
              <a:lnSpc>
                <a:spcPct val="110000"/>
              </a:lnSpc>
              <a:buNone/>
            </a:pPr>
            <a:r>
              <a:rPr lang="zh-CN" altLang="en-US" sz="2000" dirty="0">
                <a:latin typeface="黑体" panose="02010609060101010101" pitchFamily="49" charset="-122"/>
                <a:ea typeface="黑体" panose="02010609060101010101" pitchFamily="49" charset="-122"/>
              </a:rPr>
              <a:t>    </a:t>
            </a:r>
          </a:p>
          <a:p>
            <a:pPr marL="0" indent="0" algn="just">
              <a:buNone/>
            </a:pPr>
            <a:r>
              <a:rPr lang="zh-CN" altLang="en-US" sz="2000" dirty="0">
                <a:latin typeface="黑体" panose="02010609060101010101" pitchFamily="49" charset="-122"/>
                <a:ea typeface="黑体" panose="02010609060101010101" pitchFamily="49" charset="-122"/>
              </a:rPr>
              <a:t>    </a:t>
            </a:r>
          </a:p>
        </p:txBody>
      </p:sp>
      <p:sp>
        <p:nvSpPr>
          <p:cNvPr id="30724" name="Text Box 4"/>
          <p:cNvSpPr txBox="1"/>
          <p:nvPr/>
        </p:nvSpPr>
        <p:spPr>
          <a:xfrm>
            <a:off x="174625" y="3962400"/>
            <a:ext cx="8839200" cy="20859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algn="just" eaLnBrk="1" hangingPunct="1">
              <a:lnSpc>
                <a:spcPct val="130000"/>
              </a:lnSpc>
              <a:buClr>
                <a:schemeClr val="hlink"/>
              </a:buClr>
              <a:buSzPct val="110000"/>
              <a:buFont typeface="Wingdings" panose="05000000000000000000" pitchFamily="2" charset="2"/>
              <a:buNone/>
            </a:pPr>
            <a:r>
              <a:rPr lang="zh-CN" altLang="en-US" sz="2400" dirty="0">
                <a:latin typeface="黑体" panose="02010609060101010101" pitchFamily="49" charset="-122"/>
                <a:ea typeface="黑体" panose="02010609060101010101" pitchFamily="49" charset="-122"/>
              </a:rPr>
              <a:t>但是，壳旋方向不由本身的基因型决定，而由母体的基因型决定</a:t>
            </a:r>
          </a:p>
          <a:p>
            <a:pPr marL="0" lvl="0" indent="0" algn="just" eaLnBrk="1" hangingPunct="1">
              <a:lnSpc>
                <a:spcPct val="130000"/>
              </a:lnSpc>
              <a:buClr>
                <a:schemeClr val="hlink"/>
              </a:buClr>
              <a:buSzPct val="110000"/>
              <a:buFont typeface="Wingdings" panose="05000000000000000000" pitchFamily="2" charset="2"/>
              <a:buNone/>
            </a:pPr>
            <a:r>
              <a:rPr lang="zh-CN" altLang="en-US" sz="2400" dirty="0">
                <a:latin typeface="黑体" panose="02010609060101010101" pitchFamily="49" charset="-122"/>
                <a:ea typeface="黑体" panose="02010609060101010101" pitchFamily="49" charset="-122"/>
              </a:rPr>
              <a:t>母体影响不同于核外遗传，它的遗传性状是在卵的受精之前由母 体的核基因型所控制</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并不包括核外基因，母体的影响只能持续一代。</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图片 1"/>
          <p:cNvPicPr>
            <a:picLocks noChangeAspect="1"/>
          </p:cNvPicPr>
          <p:nvPr/>
        </p:nvPicPr>
        <p:blipFill>
          <a:blip r:embed="rId2"/>
          <a:stretch>
            <a:fillRect/>
          </a:stretch>
        </p:blipFill>
        <p:spPr>
          <a:xfrm>
            <a:off x="1828800" y="376238"/>
            <a:ext cx="6172200" cy="6397625"/>
          </a:xfrm>
          <a:prstGeom prst="rect">
            <a:avLst/>
          </a:prstGeom>
          <a:noFill/>
          <a:ln w="9525">
            <a:noFill/>
          </a:ln>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a:ln/>
        </p:spPr>
        <p:txBody>
          <a:bodyPr vert="horz" wrap="square" lIns="91440" tIns="45720" rIns="91440" bIns="45720" anchor="ctr" anchorCtr="0"/>
          <a:lstStyle/>
          <a:p>
            <a:endParaRPr lang="zh-CN" altLang="en-US" dirty="0"/>
          </a:p>
        </p:txBody>
      </p:sp>
      <p:sp>
        <p:nvSpPr>
          <p:cNvPr id="32771" name="内容占位符 2"/>
          <p:cNvSpPr>
            <a:spLocks noGrp="1"/>
          </p:cNvSpPr>
          <p:nvPr>
            <p:ph idx="1"/>
          </p:nvPr>
        </p:nvSpPr>
        <p:spPr>
          <a:ln/>
        </p:spPr>
        <p:txBody>
          <a:bodyPr vert="horz" wrap="square" lIns="91440" tIns="45720" rIns="91440" bIns="45720" anchor="t" anchorCtr="0"/>
          <a:lstStyle/>
          <a:p>
            <a:endParaRPr lang="zh-CN" altLang="en-US" dirty="0"/>
          </a:p>
        </p:txBody>
      </p:sp>
      <p:pic>
        <p:nvPicPr>
          <p:cNvPr id="32772" name="图片 1"/>
          <p:cNvPicPr>
            <a:picLocks noChangeAspect="1"/>
          </p:cNvPicPr>
          <p:nvPr/>
        </p:nvPicPr>
        <p:blipFill>
          <a:blip r:embed="rId2">
            <a:grayscl/>
          </a:blip>
          <a:srcRect l="3351" r="3333"/>
          <a:stretch>
            <a:fillRect/>
          </a:stretch>
        </p:blipFill>
        <p:spPr>
          <a:xfrm>
            <a:off x="228600" y="990600"/>
            <a:ext cx="8443913" cy="4722813"/>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Group 10"/>
          <p:cNvGrpSpPr/>
          <p:nvPr/>
        </p:nvGrpSpPr>
        <p:grpSpPr>
          <a:xfrm>
            <a:off x="304800" y="2362200"/>
            <a:ext cx="4222750" cy="914400"/>
            <a:chOff x="192" y="1488"/>
            <a:chExt cx="2660" cy="576"/>
          </a:xfrm>
        </p:grpSpPr>
        <p:sp>
          <p:nvSpPr>
            <p:cNvPr id="5148" name="Oval 11"/>
            <p:cNvSpPr/>
            <p:nvPr/>
          </p:nvSpPr>
          <p:spPr>
            <a:xfrm>
              <a:off x="1824" y="1488"/>
              <a:ext cx="576" cy="576"/>
            </a:xfrm>
            <a:prstGeom prst="ellipse">
              <a:avLst/>
            </a:prstGeom>
            <a:solidFill>
              <a:schemeClr val="folHlink"/>
            </a:solidFill>
            <a:ln w="9525"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endParaRPr lang="zh-CN" altLang="en-US" sz="2000" dirty="0">
                <a:solidFill>
                  <a:srgbClr val="FFFF00"/>
                </a:solidFill>
              </a:endParaRPr>
            </a:p>
          </p:txBody>
        </p:sp>
        <p:sp>
          <p:nvSpPr>
            <p:cNvPr id="5149" name="Oval 12"/>
            <p:cNvSpPr/>
            <p:nvPr/>
          </p:nvSpPr>
          <p:spPr>
            <a:xfrm>
              <a:off x="1944" y="1608"/>
              <a:ext cx="336" cy="336"/>
            </a:xfrm>
            <a:prstGeom prst="ellipse">
              <a:avLst/>
            </a:prstGeom>
            <a:solidFill>
              <a:srgbClr val="008080"/>
            </a:solidFill>
            <a:ln w="9525"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endParaRPr lang="zh-CN" altLang="en-US" sz="2000" dirty="0">
                <a:solidFill>
                  <a:srgbClr val="FFFF00"/>
                </a:solidFill>
              </a:endParaRPr>
            </a:p>
          </p:txBody>
        </p:sp>
        <p:sp>
          <p:nvSpPr>
            <p:cNvPr id="5150" name="Oval 13"/>
            <p:cNvSpPr/>
            <p:nvPr/>
          </p:nvSpPr>
          <p:spPr>
            <a:xfrm>
              <a:off x="672" y="1488"/>
              <a:ext cx="576" cy="576"/>
            </a:xfrm>
            <a:prstGeom prst="ellipse">
              <a:avLst/>
            </a:prstGeom>
            <a:solidFill>
              <a:schemeClr val="folHlink"/>
            </a:solidFill>
            <a:ln w="9525"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endParaRPr lang="zh-CN" altLang="en-US" sz="2000" dirty="0">
                <a:solidFill>
                  <a:srgbClr val="FFFF00"/>
                </a:solidFill>
              </a:endParaRPr>
            </a:p>
          </p:txBody>
        </p:sp>
        <p:sp>
          <p:nvSpPr>
            <p:cNvPr id="5151" name="Oval 14"/>
            <p:cNvSpPr/>
            <p:nvPr/>
          </p:nvSpPr>
          <p:spPr>
            <a:xfrm>
              <a:off x="792" y="1608"/>
              <a:ext cx="336" cy="336"/>
            </a:xfrm>
            <a:prstGeom prst="ellipse">
              <a:avLst/>
            </a:prstGeom>
            <a:solidFill>
              <a:srgbClr val="FF9900"/>
            </a:solidFill>
            <a:ln w="9525"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endParaRPr lang="zh-CN" altLang="en-US" sz="2000" dirty="0">
                <a:solidFill>
                  <a:srgbClr val="FFFF00"/>
                </a:solidFill>
              </a:endParaRPr>
            </a:p>
          </p:txBody>
        </p:sp>
        <p:sp>
          <p:nvSpPr>
            <p:cNvPr id="5152" name="Text Box 15"/>
            <p:cNvSpPr txBox="1"/>
            <p:nvPr/>
          </p:nvSpPr>
          <p:spPr>
            <a:xfrm>
              <a:off x="192" y="1632"/>
              <a:ext cx="500" cy="288"/>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r>
                <a:rPr lang="zh-CN" altLang="en-US" sz="2400" dirty="0">
                  <a:latin typeface="隶书" pitchFamily="49" charset="-122"/>
                  <a:ea typeface="隶书" pitchFamily="49" charset="-122"/>
                </a:rPr>
                <a:t>母本</a:t>
              </a:r>
              <a:endParaRPr lang="zh-CN" altLang="en-US" sz="2000" dirty="0">
                <a:latin typeface="隶书" pitchFamily="49" charset="-122"/>
                <a:ea typeface="隶书" pitchFamily="49" charset="-122"/>
              </a:endParaRPr>
            </a:p>
          </p:txBody>
        </p:sp>
        <p:sp>
          <p:nvSpPr>
            <p:cNvPr id="5153" name="Text Box 16"/>
            <p:cNvSpPr txBox="1"/>
            <p:nvPr/>
          </p:nvSpPr>
          <p:spPr>
            <a:xfrm>
              <a:off x="2352" y="1632"/>
              <a:ext cx="500" cy="288"/>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r>
                <a:rPr lang="zh-CN" altLang="en-US" sz="2400" dirty="0">
                  <a:latin typeface="隶书" pitchFamily="49" charset="-122"/>
                  <a:ea typeface="隶书" pitchFamily="49" charset="-122"/>
                </a:rPr>
                <a:t>父本</a:t>
              </a:r>
              <a:endParaRPr lang="zh-CN" altLang="en-US" sz="2000" dirty="0">
                <a:latin typeface="隶书" pitchFamily="49" charset="-122"/>
                <a:ea typeface="隶书" pitchFamily="49" charset="-122"/>
              </a:endParaRPr>
            </a:p>
          </p:txBody>
        </p:sp>
      </p:grpSp>
      <p:grpSp>
        <p:nvGrpSpPr>
          <p:cNvPr id="5123" name="Group 17"/>
          <p:cNvGrpSpPr/>
          <p:nvPr/>
        </p:nvGrpSpPr>
        <p:grpSpPr>
          <a:xfrm>
            <a:off x="4495800" y="2362200"/>
            <a:ext cx="4146550" cy="914400"/>
            <a:chOff x="2832" y="1488"/>
            <a:chExt cx="2612" cy="576"/>
          </a:xfrm>
        </p:grpSpPr>
        <p:sp>
          <p:nvSpPr>
            <p:cNvPr id="5142" name="Oval 18"/>
            <p:cNvSpPr/>
            <p:nvPr/>
          </p:nvSpPr>
          <p:spPr>
            <a:xfrm>
              <a:off x="4416" y="1488"/>
              <a:ext cx="576" cy="576"/>
            </a:xfrm>
            <a:prstGeom prst="ellipse">
              <a:avLst/>
            </a:prstGeom>
            <a:solidFill>
              <a:schemeClr val="folHlink"/>
            </a:solidFill>
            <a:ln w="9525"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endParaRPr lang="zh-CN" altLang="en-US" sz="2000" dirty="0">
                <a:solidFill>
                  <a:srgbClr val="FFFF00"/>
                </a:solidFill>
              </a:endParaRPr>
            </a:p>
          </p:txBody>
        </p:sp>
        <p:sp>
          <p:nvSpPr>
            <p:cNvPr id="5143" name="Oval 19"/>
            <p:cNvSpPr/>
            <p:nvPr/>
          </p:nvSpPr>
          <p:spPr>
            <a:xfrm>
              <a:off x="3264" y="1488"/>
              <a:ext cx="576" cy="576"/>
            </a:xfrm>
            <a:prstGeom prst="ellipse">
              <a:avLst/>
            </a:prstGeom>
            <a:solidFill>
              <a:schemeClr val="folHlink"/>
            </a:solidFill>
            <a:ln w="9525"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endParaRPr lang="zh-CN" altLang="en-US" sz="2000" dirty="0">
                <a:solidFill>
                  <a:srgbClr val="FFFF00"/>
                </a:solidFill>
              </a:endParaRPr>
            </a:p>
          </p:txBody>
        </p:sp>
        <p:sp>
          <p:nvSpPr>
            <p:cNvPr id="5144" name="Oval 20"/>
            <p:cNvSpPr/>
            <p:nvPr/>
          </p:nvSpPr>
          <p:spPr>
            <a:xfrm>
              <a:off x="3384" y="1608"/>
              <a:ext cx="336" cy="336"/>
            </a:xfrm>
            <a:prstGeom prst="ellipse">
              <a:avLst/>
            </a:prstGeom>
            <a:solidFill>
              <a:srgbClr val="008080"/>
            </a:solidFill>
            <a:ln w="9525"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endParaRPr lang="zh-CN" altLang="en-US" sz="2000" dirty="0">
                <a:solidFill>
                  <a:srgbClr val="FFFF00"/>
                </a:solidFill>
              </a:endParaRPr>
            </a:p>
          </p:txBody>
        </p:sp>
        <p:sp>
          <p:nvSpPr>
            <p:cNvPr id="5145" name="Oval 21"/>
            <p:cNvSpPr/>
            <p:nvPr/>
          </p:nvSpPr>
          <p:spPr>
            <a:xfrm>
              <a:off x="4536" y="1608"/>
              <a:ext cx="336" cy="336"/>
            </a:xfrm>
            <a:prstGeom prst="ellipse">
              <a:avLst/>
            </a:prstGeom>
            <a:solidFill>
              <a:srgbClr val="FF9900"/>
            </a:solidFill>
            <a:ln w="9525"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endParaRPr lang="zh-CN" altLang="en-US" sz="2000" dirty="0">
                <a:solidFill>
                  <a:srgbClr val="FFFF00"/>
                </a:solidFill>
              </a:endParaRPr>
            </a:p>
          </p:txBody>
        </p:sp>
        <p:sp>
          <p:nvSpPr>
            <p:cNvPr id="5146" name="Text Box 22"/>
            <p:cNvSpPr txBox="1"/>
            <p:nvPr/>
          </p:nvSpPr>
          <p:spPr>
            <a:xfrm>
              <a:off x="2832" y="1632"/>
              <a:ext cx="500" cy="288"/>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r>
                <a:rPr lang="zh-CN" altLang="en-US" sz="2400" dirty="0">
                  <a:latin typeface="隶书" pitchFamily="49" charset="-122"/>
                  <a:ea typeface="隶书" pitchFamily="49" charset="-122"/>
                </a:rPr>
                <a:t>母本</a:t>
              </a:r>
              <a:endParaRPr lang="zh-CN" altLang="en-US" sz="2000" dirty="0">
                <a:latin typeface="隶书" pitchFamily="49" charset="-122"/>
                <a:ea typeface="隶书" pitchFamily="49" charset="-122"/>
              </a:endParaRPr>
            </a:p>
          </p:txBody>
        </p:sp>
        <p:sp>
          <p:nvSpPr>
            <p:cNvPr id="5147" name="Text Box 23"/>
            <p:cNvSpPr txBox="1"/>
            <p:nvPr/>
          </p:nvSpPr>
          <p:spPr>
            <a:xfrm>
              <a:off x="4944" y="1632"/>
              <a:ext cx="500" cy="288"/>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r>
                <a:rPr lang="zh-CN" altLang="en-US" sz="2400" dirty="0">
                  <a:latin typeface="隶书" pitchFamily="49" charset="-122"/>
                  <a:ea typeface="隶书" pitchFamily="49" charset="-122"/>
                </a:rPr>
                <a:t>父本</a:t>
              </a:r>
              <a:endParaRPr lang="zh-CN" altLang="en-US" sz="2000" dirty="0">
                <a:latin typeface="隶书" pitchFamily="49" charset="-122"/>
                <a:ea typeface="隶书" pitchFamily="49" charset="-122"/>
              </a:endParaRPr>
            </a:p>
          </p:txBody>
        </p:sp>
      </p:grpSp>
      <p:grpSp>
        <p:nvGrpSpPr>
          <p:cNvPr id="5124" name="Group 24"/>
          <p:cNvGrpSpPr/>
          <p:nvPr/>
        </p:nvGrpSpPr>
        <p:grpSpPr>
          <a:xfrm>
            <a:off x="1828800" y="2057400"/>
            <a:ext cx="1066800" cy="3429000"/>
            <a:chOff x="1200" y="1296"/>
            <a:chExt cx="672" cy="2160"/>
          </a:xfrm>
        </p:grpSpPr>
        <p:grpSp>
          <p:nvGrpSpPr>
            <p:cNvPr id="5134" name="Group 25"/>
            <p:cNvGrpSpPr/>
            <p:nvPr/>
          </p:nvGrpSpPr>
          <p:grpSpPr>
            <a:xfrm>
              <a:off x="1200" y="2592"/>
              <a:ext cx="672" cy="624"/>
              <a:chOff x="1200" y="2592"/>
              <a:chExt cx="672" cy="624"/>
            </a:xfrm>
          </p:grpSpPr>
          <p:sp>
            <p:nvSpPr>
              <p:cNvPr id="5139" name="Rectangle 26"/>
              <p:cNvSpPr/>
              <p:nvPr/>
            </p:nvSpPr>
            <p:spPr>
              <a:xfrm>
                <a:off x="1296" y="2688"/>
                <a:ext cx="240" cy="432"/>
              </a:xfrm>
              <a:prstGeom prst="rect">
                <a:avLst/>
              </a:prstGeom>
              <a:solidFill>
                <a:srgbClr val="FF9933"/>
              </a:solidFill>
              <a:ln w="9525" cap="flat" cmpd="sng">
                <a:solidFill>
                  <a:schemeClr val="tx1"/>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endParaRPr lang="zh-CN" altLang="en-US" sz="2000" dirty="0">
                  <a:solidFill>
                    <a:srgbClr val="FFFF00"/>
                  </a:solidFill>
                </a:endParaRPr>
              </a:p>
            </p:txBody>
          </p:sp>
          <p:sp>
            <p:nvSpPr>
              <p:cNvPr id="5140" name="Rectangle 27"/>
              <p:cNvSpPr/>
              <p:nvPr/>
            </p:nvSpPr>
            <p:spPr>
              <a:xfrm>
                <a:off x="1536" y="2688"/>
                <a:ext cx="240" cy="432"/>
              </a:xfrm>
              <a:prstGeom prst="rect">
                <a:avLst/>
              </a:prstGeom>
              <a:solidFill>
                <a:srgbClr val="008080"/>
              </a:solidFill>
              <a:ln w="9525" cap="flat" cmpd="sng">
                <a:solidFill>
                  <a:schemeClr val="tx1"/>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endParaRPr lang="zh-CN" altLang="en-US" sz="2000" dirty="0">
                  <a:solidFill>
                    <a:srgbClr val="FFFF00"/>
                  </a:solidFill>
                </a:endParaRPr>
              </a:p>
            </p:txBody>
          </p:sp>
          <p:sp>
            <p:nvSpPr>
              <p:cNvPr id="5141" name="AutoShape 28"/>
              <p:cNvSpPr/>
              <p:nvPr/>
            </p:nvSpPr>
            <p:spPr>
              <a:xfrm>
                <a:off x="1200" y="2592"/>
                <a:ext cx="672" cy="624"/>
              </a:xfrm>
              <a:custGeom>
                <a:avLst/>
                <a:gdLst/>
                <a:ahLst/>
                <a:cxnLst>
                  <a:cxn ang="0">
                    <a:pos x="0" y="9"/>
                  </a:cxn>
                  <a:cxn ang="0">
                    <a:pos x="10" y="0"/>
                  </a:cxn>
                  <a:cxn ang="0">
                    <a:pos x="21" y="9"/>
                  </a:cxn>
                  <a:cxn ang="0">
                    <a:pos x="10" y="18"/>
                  </a:cxn>
                  <a:cxn ang="0">
                    <a:pos x="0" y="9"/>
                  </a:cxn>
                  <a:cxn ang="0">
                    <a:pos x="5" y="9"/>
                  </a:cxn>
                  <a:cxn ang="0">
                    <a:pos x="10" y="14"/>
                  </a:cxn>
                  <a:cxn ang="0">
                    <a:pos x="16" y="9"/>
                  </a:cxn>
                  <a:cxn ang="0">
                    <a:pos x="10" y="4"/>
                  </a:cxn>
                  <a:cxn ang="0">
                    <a:pos x="5" y="9"/>
                  </a:cxn>
                </a:cxnLst>
                <a:rect l="0" t="0" r="0" b="0"/>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812" y="10800"/>
                    </a:moveTo>
                    <a:cubicBezTo>
                      <a:pt x="4812" y="14107"/>
                      <a:pt x="7493" y="16788"/>
                      <a:pt x="10800" y="16788"/>
                    </a:cubicBezTo>
                    <a:cubicBezTo>
                      <a:pt x="14107" y="16788"/>
                      <a:pt x="16788" y="14107"/>
                      <a:pt x="16788" y="10800"/>
                    </a:cubicBezTo>
                    <a:cubicBezTo>
                      <a:pt x="16788" y="7493"/>
                      <a:pt x="14107" y="4812"/>
                      <a:pt x="10800" y="4812"/>
                    </a:cubicBezTo>
                    <a:cubicBezTo>
                      <a:pt x="7493" y="4812"/>
                      <a:pt x="4812" y="7493"/>
                      <a:pt x="4812" y="10800"/>
                    </a:cubicBezTo>
                    <a:close/>
                  </a:path>
                </a:pathLst>
              </a:custGeom>
              <a:solidFill>
                <a:schemeClr val="folHlink">
                  <a:alpha val="100000"/>
                </a:scheme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5135" name="Text Box 29"/>
            <p:cNvSpPr txBox="1"/>
            <p:nvPr/>
          </p:nvSpPr>
          <p:spPr>
            <a:xfrm>
              <a:off x="1286" y="1296"/>
              <a:ext cx="500" cy="288"/>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r>
                <a:rPr lang="zh-CN" altLang="en-US" sz="2400" dirty="0">
                  <a:latin typeface="隶书" pitchFamily="49" charset="-122"/>
                  <a:ea typeface="隶书" pitchFamily="49" charset="-122"/>
                </a:rPr>
                <a:t>正交</a:t>
              </a:r>
              <a:endParaRPr lang="zh-CN" altLang="en-US" sz="2000" dirty="0">
                <a:latin typeface="隶书" pitchFamily="49" charset="-122"/>
                <a:ea typeface="隶书" pitchFamily="49" charset="-122"/>
              </a:endParaRPr>
            </a:p>
          </p:txBody>
        </p:sp>
        <p:sp>
          <p:nvSpPr>
            <p:cNvPr id="5136" name="Text Box 30"/>
            <p:cNvSpPr txBox="1"/>
            <p:nvPr/>
          </p:nvSpPr>
          <p:spPr>
            <a:xfrm>
              <a:off x="1440" y="1640"/>
              <a:ext cx="200" cy="33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r>
                <a:rPr lang="en-US" altLang="zh-CN" sz="2800" b="1" dirty="0">
                  <a:latin typeface="隶书" pitchFamily="49" charset="-122"/>
                  <a:ea typeface="隶书" pitchFamily="49" charset="-122"/>
                  <a:sym typeface="Symbol" panose="05050102010706020507" pitchFamily="18" charset="2"/>
                </a:rPr>
                <a:t></a:t>
              </a:r>
              <a:endParaRPr lang="en-US" altLang="zh-CN" sz="2800" b="1" dirty="0">
                <a:latin typeface="隶书" pitchFamily="49" charset="-122"/>
                <a:ea typeface="隶书" pitchFamily="49" charset="-122"/>
              </a:endParaRPr>
            </a:p>
          </p:txBody>
        </p:sp>
        <p:sp>
          <p:nvSpPr>
            <p:cNvPr id="5137" name="Line 31"/>
            <p:cNvSpPr/>
            <p:nvPr/>
          </p:nvSpPr>
          <p:spPr>
            <a:xfrm>
              <a:off x="1536" y="2064"/>
              <a:ext cx="0" cy="384"/>
            </a:xfrm>
            <a:prstGeom prst="line">
              <a:avLst/>
            </a:prstGeom>
            <a:ln w="38100" cap="flat" cmpd="sng">
              <a:solidFill>
                <a:schemeClr val="tx1"/>
              </a:solidFill>
              <a:prstDash val="solid"/>
              <a:headEnd type="none" w="med" len="med"/>
              <a:tailEnd type="triangle" w="med" len="med"/>
            </a:ln>
          </p:spPr>
        </p:sp>
        <p:sp>
          <p:nvSpPr>
            <p:cNvPr id="5138" name="Text Box 32"/>
            <p:cNvSpPr txBox="1"/>
            <p:nvPr/>
          </p:nvSpPr>
          <p:spPr>
            <a:xfrm>
              <a:off x="1296" y="3168"/>
              <a:ext cx="500" cy="288"/>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r>
                <a:rPr lang="zh-CN" altLang="en-US" sz="2400" dirty="0">
                  <a:latin typeface="隶书" pitchFamily="49" charset="-122"/>
                  <a:ea typeface="隶书" pitchFamily="49" charset="-122"/>
                </a:rPr>
                <a:t>子代</a:t>
              </a:r>
            </a:p>
          </p:txBody>
        </p:sp>
      </p:grpSp>
      <p:grpSp>
        <p:nvGrpSpPr>
          <p:cNvPr id="5125" name="Group 33"/>
          <p:cNvGrpSpPr/>
          <p:nvPr/>
        </p:nvGrpSpPr>
        <p:grpSpPr>
          <a:xfrm>
            <a:off x="6019800" y="2133600"/>
            <a:ext cx="1066800" cy="3352800"/>
            <a:chOff x="3792" y="1344"/>
            <a:chExt cx="672" cy="2112"/>
          </a:xfrm>
        </p:grpSpPr>
        <p:sp>
          <p:nvSpPr>
            <p:cNvPr id="5127" name="Text Box 34"/>
            <p:cNvSpPr txBox="1"/>
            <p:nvPr/>
          </p:nvSpPr>
          <p:spPr>
            <a:xfrm>
              <a:off x="4032" y="1688"/>
              <a:ext cx="200" cy="33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r>
                <a:rPr lang="en-US" altLang="zh-CN" sz="2800" b="1" dirty="0">
                  <a:latin typeface="隶书" pitchFamily="49" charset="-122"/>
                  <a:ea typeface="隶书" pitchFamily="49" charset="-122"/>
                  <a:sym typeface="Symbol" panose="05050102010706020507" pitchFamily="18" charset="2"/>
                </a:rPr>
                <a:t></a:t>
              </a:r>
              <a:endParaRPr lang="en-US" altLang="zh-CN" sz="2800" b="1" dirty="0">
                <a:latin typeface="隶书" pitchFamily="49" charset="-122"/>
                <a:ea typeface="隶书" pitchFamily="49" charset="-122"/>
              </a:endParaRPr>
            </a:p>
          </p:txBody>
        </p:sp>
        <p:sp>
          <p:nvSpPr>
            <p:cNvPr id="5128" name="Rectangle 35"/>
            <p:cNvSpPr/>
            <p:nvPr/>
          </p:nvSpPr>
          <p:spPr>
            <a:xfrm>
              <a:off x="3888" y="2688"/>
              <a:ext cx="240" cy="432"/>
            </a:xfrm>
            <a:prstGeom prst="rect">
              <a:avLst/>
            </a:prstGeom>
            <a:solidFill>
              <a:srgbClr val="008080"/>
            </a:solidFill>
            <a:ln w="9525" cap="flat" cmpd="sng">
              <a:solidFill>
                <a:schemeClr val="tx1"/>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endParaRPr lang="zh-CN" altLang="en-US" sz="2000" dirty="0">
                <a:solidFill>
                  <a:srgbClr val="FFFF00"/>
                </a:solidFill>
              </a:endParaRPr>
            </a:p>
          </p:txBody>
        </p:sp>
        <p:sp>
          <p:nvSpPr>
            <p:cNvPr id="5129" name="Rectangle 36"/>
            <p:cNvSpPr/>
            <p:nvPr/>
          </p:nvSpPr>
          <p:spPr>
            <a:xfrm>
              <a:off x="4128" y="2688"/>
              <a:ext cx="240" cy="432"/>
            </a:xfrm>
            <a:prstGeom prst="rect">
              <a:avLst/>
            </a:prstGeom>
            <a:solidFill>
              <a:srgbClr val="FF9933"/>
            </a:solidFill>
            <a:ln w="9525" cap="flat" cmpd="sng">
              <a:solidFill>
                <a:schemeClr val="tx1"/>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endParaRPr lang="zh-CN" altLang="en-US" sz="2000" dirty="0">
                <a:solidFill>
                  <a:srgbClr val="FFFF00"/>
                </a:solidFill>
              </a:endParaRPr>
            </a:p>
          </p:txBody>
        </p:sp>
        <p:sp>
          <p:nvSpPr>
            <p:cNvPr id="5130" name="AutoShape 37"/>
            <p:cNvSpPr/>
            <p:nvPr/>
          </p:nvSpPr>
          <p:spPr>
            <a:xfrm>
              <a:off x="3792" y="2592"/>
              <a:ext cx="672" cy="624"/>
            </a:xfrm>
            <a:custGeom>
              <a:avLst/>
              <a:gdLst/>
              <a:ahLst/>
              <a:cxnLst>
                <a:cxn ang="0">
                  <a:pos x="0" y="9"/>
                </a:cxn>
                <a:cxn ang="0">
                  <a:pos x="10" y="0"/>
                </a:cxn>
                <a:cxn ang="0">
                  <a:pos x="21" y="9"/>
                </a:cxn>
                <a:cxn ang="0">
                  <a:pos x="10" y="18"/>
                </a:cxn>
                <a:cxn ang="0">
                  <a:pos x="0" y="9"/>
                </a:cxn>
                <a:cxn ang="0">
                  <a:pos x="5" y="9"/>
                </a:cxn>
                <a:cxn ang="0">
                  <a:pos x="10" y="14"/>
                </a:cxn>
                <a:cxn ang="0">
                  <a:pos x="16" y="9"/>
                </a:cxn>
                <a:cxn ang="0">
                  <a:pos x="10" y="4"/>
                </a:cxn>
                <a:cxn ang="0">
                  <a:pos x="5" y="9"/>
                </a:cxn>
              </a:cxnLst>
              <a:rect l="0" t="0" r="0" b="0"/>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812" y="10800"/>
                  </a:moveTo>
                  <a:cubicBezTo>
                    <a:pt x="4812" y="14107"/>
                    <a:pt x="7493" y="16788"/>
                    <a:pt x="10800" y="16788"/>
                  </a:cubicBezTo>
                  <a:cubicBezTo>
                    <a:pt x="14107" y="16788"/>
                    <a:pt x="16788" y="14107"/>
                    <a:pt x="16788" y="10800"/>
                  </a:cubicBezTo>
                  <a:cubicBezTo>
                    <a:pt x="16788" y="7493"/>
                    <a:pt x="14107" y="4812"/>
                    <a:pt x="10800" y="4812"/>
                  </a:cubicBezTo>
                  <a:cubicBezTo>
                    <a:pt x="7493" y="4812"/>
                    <a:pt x="4812" y="7493"/>
                    <a:pt x="4812" y="10800"/>
                  </a:cubicBezTo>
                  <a:close/>
                </a:path>
              </a:pathLst>
            </a:custGeom>
            <a:solidFill>
              <a:schemeClr val="folHlink">
                <a:alpha val="100000"/>
              </a:scheme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131" name="Text Box 38"/>
            <p:cNvSpPr txBox="1"/>
            <p:nvPr/>
          </p:nvSpPr>
          <p:spPr>
            <a:xfrm>
              <a:off x="3878" y="1344"/>
              <a:ext cx="500" cy="288"/>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r>
                <a:rPr lang="zh-CN" altLang="en-US" sz="2400" dirty="0">
                  <a:latin typeface="隶书" pitchFamily="49" charset="-122"/>
                  <a:ea typeface="隶书" pitchFamily="49" charset="-122"/>
                </a:rPr>
                <a:t>反交</a:t>
              </a:r>
            </a:p>
          </p:txBody>
        </p:sp>
        <p:sp>
          <p:nvSpPr>
            <p:cNvPr id="5132" name="Line 39"/>
            <p:cNvSpPr/>
            <p:nvPr/>
          </p:nvSpPr>
          <p:spPr>
            <a:xfrm>
              <a:off x="4128" y="2064"/>
              <a:ext cx="0" cy="384"/>
            </a:xfrm>
            <a:prstGeom prst="line">
              <a:avLst/>
            </a:prstGeom>
            <a:ln w="38100" cap="flat" cmpd="sng">
              <a:solidFill>
                <a:schemeClr val="tx1"/>
              </a:solidFill>
              <a:prstDash val="solid"/>
              <a:headEnd type="none" w="med" len="med"/>
              <a:tailEnd type="triangle" w="med" len="med"/>
            </a:ln>
          </p:spPr>
        </p:sp>
        <p:sp>
          <p:nvSpPr>
            <p:cNvPr id="5133" name="Text Box 40"/>
            <p:cNvSpPr txBox="1"/>
            <p:nvPr/>
          </p:nvSpPr>
          <p:spPr>
            <a:xfrm>
              <a:off x="3888" y="3168"/>
              <a:ext cx="500" cy="288"/>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r>
                <a:rPr lang="zh-CN" altLang="en-US" sz="2400" dirty="0">
                  <a:latin typeface="隶书" pitchFamily="49" charset="-122"/>
                  <a:ea typeface="隶书" pitchFamily="49" charset="-122"/>
                </a:rPr>
                <a:t>子代</a:t>
              </a:r>
            </a:p>
          </p:txBody>
        </p:sp>
      </p:grpSp>
      <p:sp>
        <p:nvSpPr>
          <p:cNvPr id="5126" name="TextBox 34"/>
          <p:cNvSpPr txBox="1"/>
          <p:nvPr/>
        </p:nvSpPr>
        <p:spPr>
          <a:xfrm>
            <a:off x="2667000" y="533400"/>
            <a:ext cx="4303713"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r>
              <a:rPr lang="zh-CN" altLang="en-US" b="1" dirty="0">
                <a:solidFill>
                  <a:srgbClr val="FFFF00"/>
                </a:solidFill>
                <a:latin typeface="黑体" panose="02010609060101010101" pitchFamily="49" charset="-122"/>
                <a:ea typeface="黑体" panose="02010609060101010101" pitchFamily="49" charset="-122"/>
              </a:rPr>
              <a:t>细胞核遗传正反交一致</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Rectangle 3"/>
          <p:cNvSpPr>
            <a:spLocks noGrp="1"/>
          </p:cNvSpPr>
          <p:nvPr>
            <p:ph idx="1"/>
          </p:nvPr>
        </p:nvSpPr>
        <p:spPr>
          <a:xfrm>
            <a:off x="381000" y="609600"/>
            <a:ext cx="8610600" cy="5943600"/>
          </a:xfrm>
          <a:ln/>
        </p:spPr>
        <p:txBody>
          <a:bodyPr vert="horz" wrap="square" lIns="91440" tIns="45720" rIns="91440" bIns="45720" anchor="t" anchorCtr="0"/>
          <a:lstStyle/>
          <a:p>
            <a:pPr marL="0" indent="0">
              <a:lnSpc>
                <a:spcPct val="160000"/>
              </a:lnSpc>
              <a:buNone/>
            </a:pPr>
            <a:r>
              <a:rPr lang="zh-CN" altLang="en-US" sz="2400" dirty="0">
                <a:latin typeface="黑体" panose="02010609060101010101" pitchFamily="49" charset="-122"/>
                <a:ea typeface="黑体" panose="02010609060101010101" pitchFamily="49" charset="-122"/>
              </a:rPr>
              <a:t>为什么核基因的表达晚了一代（在</a:t>
            </a:r>
            <a:r>
              <a:rPr lang="en-US" altLang="zh-CN" sz="2400" dirty="0">
                <a:latin typeface="黑体" panose="02010609060101010101" pitchFamily="49" charset="-122"/>
                <a:ea typeface="黑体" panose="02010609060101010101" pitchFamily="49" charset="-122"/>
              </a:rPr>
              <a:t>F</a:t>
            </a:r>
            <a:r>
              <a:rPr lang="en-US" altLang="zh-CN" sz="2400" baseline="-25000" dirty="0">
                <a:latin typeface="黑体" panose="02010609060101010101" pitchFamily="49" charset="-122"/>
                <a:ea typeface="黑体" panose="02010609060101010101" pitchFamily="49" charset="-122"/>
              </a:rPr>
              <a:t>3</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时才表现</a:t>
            </a:r>
            <a:r>
              <a:rPr lang="en-US" altLang="zh-CN" sz="2400" dirty="0">
                <a:latin typeface="黑体" panose="02010609060101010101" pitchFamily="49" charset="-122"/>
                <a:ea typeface="黑体" panose="02010609060101010101" pitchFamily="49" charset="-122"/>
              </a:rPr>
              <a:t>3</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1</a:t>
            </a:r>
            <a:r>
              <a:rPr lang="zh-CN" altLang="en-US" sz="2400" dirty="0">
                <a:latin typeface="黑体" panose="02010609060101010101" pitchFamily="49" charset="-122"/>
                <a:ea typeface="黑体" panose="02010609060101010101" pitchFamily="49" charset="-122"/>
              </a:rPr>
              <a:t>分离）？ </a:t>
            </a:r>
            <a:r>
              <a:rPr lang="zh-CN" altLang="en-US" sz="2400" dirty="0">
                <a:solidFill>
                  <a:srgbClr val="FFFF00"/>
                </a:solidFill>
                <a:latin typeface="黑体" panose="02010609060101010101" pitchFamily="49" charset="-122"/>
                <a:ea typeface="黑体" panose="02010609060101010101" pitchFamily="49" charset="-122"/>
              </a:rPr>
              <a:t>对持久的母体影响的理解不能单纯从遗传学角度而必须从发生学角度上来考虑</a:t>
            </a:r>
            <a:r>
              <a:rPr lang="zh-CN" altLang="en-US" sz="2400" dirty="0">
                <a:latin typeface="黑体" panose="02010609060101010101" pitchFamily="49" charset="-122"/>
                <a:ea typeface="黑体" panose="02010609060101010101" pitchFamily="49" charset="-122"/>
              </a:rPr>
              <a:t>。在田螺发育中，其受精卵是螺旋式卵裂，它的第一次卵裂的纺锤体排列方向不是垂直的，而是右螺旋的方向转向右约</a:t>
            </a:r>
            <a:r>
              <a:rPr lang="en-US" altLang="zh-CN" sz="2400" dirty="0">
                <a:latin typeface="黑体" panose="02010609060101010101" pitchFamily="49" charset="-122"/>
                <a:ea typeface="黑体" panose="02010609060101010101" pitchFamily="49" charset="-122"/>
              </a:rPr>
              <a:t>45°</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D</a:t>
            </a:r>
            <a:r>
              <a:rPr lang="zh-CN" altLang="en-US" sz="2400" dirty="0">
                <a:latin typeface="黑体" panose="02010609060101010101" pitchFamily="49" charset="-122"/>
                <a:ea typeface="黑体" panose="02010609060101010101" pitchFamily="49" charset="-122"/>
              </a:rPr>
              <a:t>基因决定；左旋者，则向左旋转</a:t>
            </a:r>
            <a:r>
              <a:rPr lang="en-US" altLang="zh-CN" sz="2400" dirty="0">
                <a:latin typeface="黑体" panose="02010609060101010101" pitchFamily="49" charset="-122"/>
                <a:ea typeface="黑体" panose="02010609060101010101" pitchFamily="49" charset="-122"/>
              </a:rPr>
              <a:t>45°</a:t>
            </a:r>
            <a:r>
              <a:rPr lang="zh-CN" altLang="en-US" sz="2400" dirty="0">
                <a:latin typeface="黑体" panose="02010609060101010101" pitchFamily="49" charset="-122"/>
                <a:ea typeface="黑体" panose="02010609060101010101" pitchFamily="49" charset="-122"/>
              </a:rPr>
              <a:t>，由</a:t>
            </a:r>
            <a:r>
              <a:rPr lang="en-US" altLang="zh-CN" sz="2400" dirty="0">
                <a:latin typeface="黑体" panose="02010609060101010101" pitchFamily="49" charset="-122"/>
                <a:ea typeface="黑体" panose="02010609060101010101" pitchFamily="49" charset="-122"/>
              </a:rPr>
              <a:t>d</a:t>
            </a:r>
            <a:r>
              <a:rPr lang="zh-CN" altLang="en-US" sz="2400" dirty="0">
                <a:latin typeface="黑体" panose="02010609060101010101" pitchFamily="49" charset="-122"/>
                <a:ea typeface="黑体" panose="02010609060101010101" pitchFamily="49" charset="-122"/>
              </a:rPr>
              <a:t>基因控制。随后的卵裂以及随之躯体和外壳的分化便向右转或左转。换言之，整个发育决定于第一次卵裂，而第一次卵裂的旋转方向决定于卵母细胞的来源。</a:t>
            </a:r>
            <a:r>
              <a:rPr lang="zh-CN" altLang="en-US" sz="2400" dirty="0">
                <a:solidFill>
                  <a:srgbClr val="FFFF00"/>
                </a:solidFill>
                <a:latin typeface="黑体" panose="02010609060101010101" pitchFamily="49" charset="-122"/>
                <a:ea typeface="黑体" panose="02010609060101010101" pitchFamily="49" charset="-122"/>
              </a:rPr>
              <a:t>所以田螺螺壳及螺体的旋向发育归根到底决定于母体的基因型和这种基因型所影响的卵母细胞</a:t>
            </a:r>
            <a:r>
              <a:rPr lang="zh-CN" altLang="en-US" sz="2400" dirty="0">
                <a:latin typeface="黑体" panose="02010609060101010101" pitchFamily="49" charset="-122"/>
                <a:ea typeface="黑体" panose="02010609060101010101" pitchFamily="49" charset="-122"/>
              </a:rPr>
              <a:t> 。</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
          <p:cNvSpPr>
            <a:spLocks noGrp="1"/>
          </p:cNvSpPr>
          <p:nvPr>
            <p:ph type="title"/>
          </p:nvPr>
        </p:nvSpPr>
        <p:spPr>
          <a:xfrm>
            <a:off x="457200" y="304800"/>
            <a:ext cx="8229600" cy="914400"/>
          </a:xfrm>
          <a:ln/>
        </p:spPr>
        <p:txBody>
          <a:bodyPr vert="horz" wrap="square" lIns="91440" tIns="45720" rIns="91440" bIns="45720" anchor="ctr" anchorCtr="0"/>
          <a:lstStyle/>
          <a:p>
            <a:r>
              <a:rPr lang="en-US" altLang="zh-CN" sz="3600" dirty="0">
                <a:solidFill>
                  <a:srgbClr val="FFFF00"/>
                </a:solidFill>
                <a:latin typeface="黑体" panose="02010609060101010101" pitchFamily="49" charset="-122"/>
                <a:ea typeface="黑体" panose="02010609060101010101" pitchFamily="49" charset="-122"/>
              </a:rPr>
              <a:t>5.3 </a:t>
            </a:r>
            <a:r>
              <a:rPr lang="zh-CN" altLang="en-US" sz="3600" dirty="0">
                <a:solidFill>
                  <a:srgbClr val="FFFF00"/>
                </a:solidFill>
                <a:latin typeface="黑体" panose="02010609060101010101" pitchFamily="49" charset="-122"/>
                <a:ea typeface="黑体" panose="02010609060101010101" pitchFamily="49" charset="-122"/>
              </a:rPr>
              <a:t>　线粒体遗传及其分子基础</a:t>
            </a:r>
          </a:p>
        </p:txBody>
      </p:sp>
      <p:pic>
        <p:nvPicPr>
          <p:cNvPr id="34819" name="图片 3" descr="thOHWOPNO3.jpg"/>
          <p:cNvPicPr>
            <a:picLocks noChangeAspect="1"/>
          </p:cNvPicPr>
          <p:nvPr/>
        </p:nvPicPr>
        <p:blipFill>
          <a:blip r:embed="rId2"/>
          <a:stretch>
            <a:fillRect/>
          </a:stretch>
        </p:blipFill>
        <p:spPr>
          <a:xfrm>
            <a:off x="2438400" y="1219200"/>
            <a:ext cx="4819650" cy="5378450"/>
          </a:xfrm>
          <a:prstGeom prst="rect">
            <a:avLst/>
          </a:prstGeom>
          <a:noFill/>
          <a:ln w="9525">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p:cNvSpPr txBox="1"/>
          <p:nvPr/>
        </p:nvSpPr>
        <p:spPr>
          <a:xfrm>
            <a:off x="1295400" y="1219200"/>
            <a:ext cx="55626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algn="just" eaLnBrk="1" hangingPunct="1">
              <a:buClr>
                <a:srgbClr val="CCFF33"/>
              </a:buClr>
              <a:buSzPct val="70000"/>
              <a:buFont typeface="Monotype Sorts" pitchFamily="2" charset="2"/>
              <a:buNone/>
            </a:pPr>
            <a:r>
              <a:rPr lang="zh-CN" altLang="en-US" sz="2800" dirty="0">
                <a:solidFill>
                  <a:srgbClr val="FFFF00"/>
                </a:solidFill>
                <a:latin typeface="黑体" panose="02010609060101010101" pitchFamily="49" charset="-122"/>
                <a:ea typeface="黑体" panose="02010609060101010101" pitchFamily="49" charset="-122"/>
              </a:rPr>
              <a:t>（</a:t>
            </a:r>
            <a:r>
              <a:rPr lang="en-US" altLang="zh-CN" sz="2800" dirty="0">
                <a:solidFill>
                  <a:srgbClr val="FFFF00"/>
                </a:solidFill>
                <a:latin typeface="黑体" panose="02010609060101010101" pitchFamily="49" charset="-122"/>
                <a:ea typeface="黑体" panose="02010609060101010101" pitchFamily="49" charset="-122"/>
              </a:rPr>
              <a:t>1</a:t>
            </a:r>
            <a:r>
              <a:rPr lang="zh-CN" altLang="en-US" sz="2800" dirty="0">
                <a:solidFill>
                  <a:srgbClr val="FFFF00"/>
                </a:solidFill>
                <a:latin typeface="黑体" panose="02010609060101010101" pitchFamily="49" charset="-122"/>
                <a:ea typeface="黑体" panose="02010609060101010101" pitchFamily="49" charset="-122"/>
              </a:rPr>
              <a:t>） 线粒体基因组的一般性质</a:t>
            </a:r>
          </a:p>
        </p:txBody>
      </p:sp>
      <p:sp>
        <p:nvSpPr>
          <p:cNvPr id="35843" name="Rectangle 3"/>
          <p:cNvSpPr>
            <a:spLocks noGrp="1"/>
          </p:cNvSpPr>
          <p:nvPr>
            <p:ph type="title" idx="4294967295"/>
          </p:nvPr>
        </p:nvSpPr>
        <p:spPr>
          <a:xfrm>
            <a:off x="838200" y="533400"/>
            <a:ext cx="7696200" cy="579438"/>
          </a:xfrm>
          <a:ln/>
        </p:spPr>
        <p:txBody>
          <a:bodyPr vert="horz" wrap="square" lIns="91440" tIns="45720" rIns="91440" bIns="45720" anchor="ctr" anchorCtr="0"/>
          <a:lstStyle/>
          <a:p>
            <a:pPr algn="l"/>
            <a:r>
              <a:rPr lang="en-US" altLang="zh-CN" sz="3600" dirty="0">
                <a:solidFill>
                  <a:srgbClr val="FFFF00"/>
                </a:solidFill>
                <a:latin typeface="黑体" panose="02010609060101010101" pitchFamily="49" charset="-122"/>
                <a:ea typeface="黑体" panose="02010609060101010101" pitchFamily="49" charset="-122"/>
              </a:rPr>
              <a:t>5.3.1 </a:t>
            </a:r>
            <a:r>
              <a:rPr lang="zh-CN" altLang="en-US" sz="3600" dirty="0">
                <a:solidFill>
                  <a:srgbClr val="FFFF00"/>
                </a:solidFill>
                <a:latin typeface="黑体" panose="02010609060101010101" pitchFamily="49" charset="-122"/>
                <a:ea typeface="黑体" panose="02010609060101010101" pitchFamily="49" charset="-122"/>
              </a:rPr>
              <a:t>　线粒体基因组</a:t>
            </a:r>
          </a:p>
        </p:txBody>
      </p:sp>
      <p:sp>
        <p:nvSpPr>
          <p:cNvPr id="35844" name="Rectangle 4"/>
          <p:cNvSpPr/>
          <p:nvPr/>
        </p:nvSpPr>
        <p:spPr>
          <a:xfrm>
            <a:off x="304800" y="1752600"/>
            <a:ext cx="8610600" cy="461962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lnSpc>
                <a:spcPct val="120000"/>
              </a:lnSpc>
              <a:buClrTx/>
              <a:buNone/>
            </a:pPr>
            <a:r>
              <a:rPr lang="en-US" altLang="zh-CN" sz="2400" b="1" dirty="0">
                <a:latin typeface="Tahoma" panose="020B0604030504040204" pitchFamily="34" charset="0"/>
              </a:rPr>
              <a:t>     </a:t>
            </a:r>
            <a:r>
              <a:rPr lang="zh-CN" altLang="en-US" sz="2400" dirty="0">
                <a:latin typeface="Comic Sans MS" panose="030F0702030302020204" pitchFamily="66" charset="0"/>
                <a:ea typeface="黑体" panose="02010609060101010101" pitchFamily="49" charset="-122"/>
              </a:rPr>
              <a:t>线粒体：真核细胞细胞器，细胞呼吸作用的主要场所</a:t>
            </a:r>
          </a:p>
          <a:p>
            <a:pPr marL="0" lvl="0" indent="0" eaLnBrk="1" hangingPunct="1">
              <a:lnSpc>
                <a:spcPct val="120000"/>
              </a:lnSpc>
              <a:buClrTx/>
              <a:buNone/>
            </a:pPr>
            <a:r>
              <a:rPr lang="zh-CN" altLang="en-US" sz="2400" dirty="0">
                <a:latin typeface="Comic Sans MS" panose="030F0702030302020204" pitchFamily="66" charset="0"/>
                <a:ea typeface="黑体" panose="02010609060101010101" pitchFamily="49" charset="-122"/>
              </a:rPr>
              <a:t>                  具有独立于核染色体之外的基因组</a:t>
            </a:r>
            <a:r>
              <a:rPr lang="en-US" altLang="zh-CN" sz="2400" dirty="0">
                <a:latin typeface="Comic Sans MS" panose="030F0702030302020204" pitchFamily="66" charset="0"/>
                <a:ea typeface="黑体" panose="02010609060101010101" pitchFamily="49" charset="-122"/>
              </a:rPr>
              <a:t>——mtDNA          </a:t>
            </a:r>
          </a:p>
          <a:p>
            <a:pPr marL="0" lvl="0" indent="0" eaLnBrk="1" hangingPunct="1">
              <a:lnSpc>
                <a:spcPct val="120000"/>
              </a:lnSpc>
              <a:buClrTx/>
              <a:buNone/>
            </a:pPr>
            <a:r>
              <a:rPr lang="en-US" altLang="zh-CN" sz="2400" dirty="0">
                <a:latin typeface="Comic Sans MS" panose="030F0702030302020204" pitchFamily="66" charset="0"/>
                <a:ea typeface="黑体" panose="02010609060101010101" pitchFamily="49" charset="-122"/>
              </a:rPr>
              <a:t>                    </a:t>
            </a:r>
            <a:r>
              <a:rPr lang="zh-CN" altLang="en-US" sz="2400" dirty="0">
                <a:latin typeface="Comic Sans MS" panose="030F0702030302020204" pitchFamily="66" charset="0"/>
                <a:ea typeface="黑体" panose="02010609060101010101" pitchFamily="49" charset="-122"/>
              </a:rPr>
              <a:t>（</a:t>
            </a:r>
            <a:r>
              <a:rPr lang="en-US" altLang="zh-CN" sz="2400" dirty="0">
                <a:latin typeface="Comic Sans MS" panose="030F0702030302020204" pitchFamily="66" charset="0"/>
                <a:ea typeface="黑体" panose="02010609060101010101" pitchFamily="49" charset="-122"/>
              </a:rPr>
              <a:t>mitochondrial DNA</a:t>
            </a:r>
            <a:r>
              <a:rPr lang="zh-CN" altLang="en-US" sz="2400" dirty="0">
                <a:latin typeface="Comic Sans MS" panose="030F0702030302020204" pitchFamily="66" charset="0"/>
                <a:ea typeface="黑体" panose="02010609060101010101" pitchFamily="49" charset="-122"/>
              </a:rPr>
              <a:t>）</a:t>
            </a:r>
          </a:p>
          <a:p>
            <a:pPr marL="0" lvl="0" indent="0" eaLnBrk="1" hangingPunct="1">
              <a:lnSpc>
                <a:spcPct val="120000"/>
              </a:lnSpc>
              <a:buClrTx/>
              <a:buNone/>
            </a:pPr>
            <a:r>
              <a:rPr lang="zh-CN" altLang="en-US" sz="2400" dirty="0">
                <a:latin typeface="Comic Sans MS" panose="030F0702030302020204" pitchFamily="66" charset="0"/>
                <a:ea typeface="黑体" panose="02010609060101010101" pitchFamily="49" charset="-122"/>
              </a:rPr>
              <a:t>                   以双链超螺旋环状分子存在于细胞内</a:t>
            </a:r>
          </a:p>
          <a:p>
            <a:pPr marL="0" lvl="0" indent="0" eaLnBrk="1" hangingPunct="1">
              <a:lnSpc>
                <a:spcPct val="120000"/>
              </a:lnSpc>
              <a:buClrTx/>
              <a:buNone/>
            </a:pPr>
            <a:r>
              <a:rPr lang="zh-CN" altLang="en-US" sz="2400" dirty="0">
                <a:latin typeface="Comic Sans MS" panose="030F0702030302020204" pitchFamily="66" charset="0"/>
                <a:ea typeface="黑体" panose="02010609060101010101" pitchFamily="49" charset="-122"/>
              </a:rPr>
              <a:t>  （原生动物中的草履虫及四膜虫的</a:t>
            </a:r>
            <a:r>
              <a:rPr lang="en-US" altLang="zh-CN" sz="2400" dirty="0">
                <a:latin typeface="Comic Sans MS" panose="030F0702030302020204" pitchFamily="66" charset="0"/>
                <a:ea typeface="黑体" panose="02010609060101010101" pitchFamily="49" charset="-122"/>
              </a:rPr>
              <a:t>mtDNA</a:t>
            </a:r>
            <a:r>
              <a:rPr lang="zh-CN" altLang="en-US" sz="2400" dirty="0">
                <a:latin typeface="Comic Sans MS" panose="030F0702030302020204" pitchFamily="66" charset="0"/>
                <a:ea typeface="黑体" panose="02010609060101010101" pitchFamily="49" charset="-122"/>
              </a:rPr>
              <a:t>是双链线性分子）</a:t>
            </a:r>
          </a:p>
          <a:p>
            <a:pPr marL="0" lvl="0" indent="0" eaLnBrk="1" hangingPunct="1">
              <a:lnSpc>
                <a:spcPct val="120000"/>
              </a:lnSpc>
              <a:buClrTx/>
              <a:buNone/>
            </a:pPr>
            <a:r>
              <a:rPr lang="zh-CN" altLang="en-US" sz="2400" dirty="0">
                <a:latin typeface="Comic Sans MS" panose="030F0702030302020204" pitchFamily="66" charset="0"/>
                <a:ea typeface="黑体" panose="02010609060101010101" pitchFamily="49" charset="-122"/>
              </a:rPr>
              <a:t>     功     能：进行三羧酸循环中的氧化反应、</a:t>
            </a:r>
          </a:p>
          <a:p>
            <a:pPr marL="0" lvl="0" indent="0" eaLnBrk="1" hangingPunct="1">
              <a:lnSpc>
                <a:spcPct val="120000"/>
              </a:lnSpc>
              <a:buClrTx/>
              <a:buNone/>
            </a:pPr>
            <a:r>
              <a:rPr lang="zh-CN" altLang="en-US" sz="2400" dirty="0">
                <a:latin typeface="Comic Sans MS" panose="030F0702030302020204" pitchFamily="66" charset="0"/>
                <a:ea typeface="黑体" panose="02010609060101010101" pitchFamily="49" charset="-122"/>
              </a:rPr>
              <a:t>                    电子传递和能量转换。</a:t>
            </a:r>
          </a:p>
          <a:p>
            <a:pPr marL="0" lvl="0" indent="0" eaLnBrk="1" hangingPunct="1">
              <a:lnSpc>
                <a:spcPct val="120000"/>
              </a:lnSpc>
              <a:buClrTx/>
              <a:buNone/>
            </a:pPr>
            <a:r>
              <a:rPr lang="zh-CN" altLang="en-US" sz="2400" dirty="0">
                <a:latin typeface="Comic Sans MS" panose="030F0702030302020204" pitchFamily="66" charset="0"/>
                <a:ea typeface="黑体" panose="02010609060101010101" pitchFamily="49" charset="-122"/>
              </a:rPr>
              <a:t>     线粒体有它自己的基因组，编码细胞器的一些蛋白质。</a:t>
            </a:r>
          </a:p>
          <a:p>
            <a:pPr marL="0" lvl="0" indent="0" eaLnBrk="1" hangingPunct="1">
              <a:lnSpc>
                <a:spcPct val="120000"/>
              </a:lnSpc>
              <a:buClrTx/>
              <a:buNone/>
            </a:pPr>
            <a:r>
              <a:rPr lang="zh-CN" altLang="en-US" sz="2400" dirty="0">
                <a:latin typeface="Comic Sans MS" panose="030F0702030302020204" pitchFamily="66" charset="0"/>
                <a:ea typeface="黑体" panose="02010609060101010101" pitchFamily="49" charset="-122"/>
              </a:rPr>
              <a:t>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p:nvPr/>
        </p:nvSpPr>
        <p:spPr>
          <a:xfrm>
            <a:off x="533400" y="457200"/>
            <a:ext cx="8305800" cy="52260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lnSpc>
                <a:spcPct val="130000"/>
              </a:lnSpc>
              <a:buClrTx/>
              <a:buNone/>
            </a:pPr>
            <a:r>
              <a:rPr lang="en-US" altLang="zh-CN" sz="2000" b="1" dirty="0">
                <a:latin typeface="Times New Roman" panose="02020603050405020304" pitchFamily="18" charset="0"/>
              </a:rPr>
              <a:t> </a:t>
            </a:r>
            <a:r>
              <a:rPr lang="zh-CN" altLang="en-US" sz="2400" dirty="0">
                <a:latin typeface="Comic Sans MS" panose="030F0702030302020204" pitchFamily="66" charset="0"/>
                <a:ea typeface="黑体" panose="02010609060101010101" pitchFamily="49" charset="-122"/>
              </a:rPr>
              <a:t>不同生物细胞的</a:t>
            </a:r>
            <a:r>
              <a:rPr lang="en-US" altLang="zh-CN" sz="2400" dirty="0">
                <a:latin typeface="Comic Sans MS" panose="030F0702030302020204" pitchFamily="66" charset="0"/>
                <a:ea typeface="黑体" panose="02010609060101010101" pitchFamily="49" charset="-122"/>
              </a:rPr>
              <a:t>mtDNA</a:t>
            </a:r>
            <a:r>
              <a:rPr lang="zh-CN" altLang="en-US" sz="2400" dirty="0">
                <a:latin typeface="Comic Sans MS" panose="030F0702030302020204" pitchFamily="66" charset="0"/>
                <a:ea typeface="黑体" panose="02010609060101010101" pitchFamily="49" charset="-122"/>
              </a:rPr>
              <a:t>所含信息量、大小和组成形式上也都有所不同。</a:t>
            </a:r>
            <a:r>
              <a:rPr lang="en-US" altLang="zh-CN" sz="2400" dirty="0">
                <a:latin typeface="Comic Sans MS" panose="030F0702030302020204" pitchFamily="66" charset="0"/>
                <a:ea typeface="黑体" panose="02010609060101010101" pitchFamily="49" charset="-122"/>
              </a:rPr>
              <a:t> </a:t>
            </a:r>
          </a:p>
          <a:p>
            <a:pPr marL="0" lvl="0" indent="0" eaLnBrk="1" hangingPunct="1">
              <a:lnSpc>
                <a:spcPct val="130000"/>
              </a:lnSpc>
              <a:spcBef>
                <a:spcPct val="0"/>
              </a:spcBef>
              <a:buClrTx/>
              <a:buNone/>
            </a:pPr>
            <a:r>
              <a:rPr lang="zh-CN" altLang="en-US" sz="2400" dirty="0">
                <a:latin typeface="Comic Sans MS" panose="030F0702030302020204" pitchFamily="66" charset="0"/>
                <a:ea typeface="黑体" panose="02010609060101010101" pitchFamily="49" charset="-122"/>
              </a:rPr>
              <a:t>    线粒体“</a:t>
            </a:r>
            <a:r>
              <a:rPr lang="zh-CN" altLang="en-US" sz="2400" dirty="0">
                <a:solidFill>
                  <a:srgbClr val="FFFF00"/>
                </a:solidFill>
                <a:latin typeface="Comic Sans MS" panose="030F0702030302020204" pitchFamily="66" charset="0"/>
                <a:ea typeface="黑体" panose="02010609060101010101" pitchFamily="49" charset="-122"/>
              </a:rPr>
              <a:t>小基因组</a:t>
            </a:r>
            <a:r>
              <a:rPr lang="zh-CN" altLang="en-US" sz="2400" dirty="0">
                <a:latin typeface="Comic Sans MS" panose="030F0702030302020204" pitchFamily="66" charset="0"/>
                <a:ea typeface="黑体" panose="02010609060101010101" pitchFamily="49" charset="-122"/>
              </a:rPr>
              <a:t>”型（动物型） ：</a:t>
            </a:r>
          </a:p>
          <a:p>
            <a:pPr marL="0" lvl="0" indent="0" eaLnBrk="1" hangingPunct="1">
              <a:lnSpc>
                <a:spcPct val="130000"/>
              </a:lnSpc>
              <a:spcBef>
                <a:spcPct val="0"/>
              </a:spcBef>
              <a:buClrTx/>
              <a:buNone/>
            </a:pPr>
            <a:r>
              <a:rPr lang="zh-CN" altLang="en-US" sz="2400" dirty="0">
                <a:latin typeface="Comic Sans MS" panose="030F0702030302020204" pitchFamily="66" charset="0"/>
                <a:ea typeface="黑体" panose="02010609060101010101" pitchFamily="49" charset="-122"/>
              </a:rPr>
              <a:t>                     基因组小，致密，基本上不含非编码序列</a:t>
            </a:r>
          </a:p>
          <a:p>
            <a:pPr marL="0" lvl="0" indent="0" eaLnBrk="1" hangingPunct="1">
              <a:lnSpc>
                <a:spcPct val="130000"/>
              </a:lnSpc>
              <a:spcBef>
                <a:spcPct val="0"/>
              </a:spcBef>
              <a:buClrTx/>
              <a:buNone/>
            </a:pPr>
            <a:r>
              <a:rPr lang="zh-CN" altLang="en-US" sz="2400" dirty="0">
                <a:latin typeface="Comic Sans MS" panose="030F0702030302020204" pitchFamily="66" charset="0"/>
                <a:ea typeface="黑体" panose="02010609060101010101" pitchFamily="49" charset="-122"/>
              </a:rPr>
              <a:t>                   （重复序列，内含子）。</a:t>
            </a:r>
          </a:p>
          <a:p>
            <a:pPr marL="0" lvl="0" indent="0" eaLnBrk="1" hangingPunct="1">
              <a:lnSpc>
                <a:spcPct val="130000"/>
              </a:lnSpc>
              <a:spcBef>
                <a:spcPct val="0"/>
              </a:spcBef>
              <a:buClrTx/>
              <a:buNone/>
            </a:pPr>
            <a:r>
              <a:rPr lang="zh-CN" altLang="en-US" sz="2400" dirty="0">
                <a:latin typeface="Comic Sans MS" panose="030F0702030302020204" pitchFamily="66" charset="0"/>
                <a:ea typeface="黑体" panose="02010609060101010101" pitchFamily="49" charset="-122"/>
              </a:rPr>
              <a:t>     线粒体“</a:t>
            </a:r>
            <a:r>
              <a:rPr lang="zh-CN" altLang="en-US" sz="2400" dirty="0">
                <a:solidFill>
                  <a:srgbClr val="FFFF00"/>
                </a:solidFill>
                <a:latin typeface="Comic Sans MS" panose="030F0702030302020204" pitchFamily="66" charset="0"/>
                <a:ea typeface="黑体" panose="02010609060101010101" pitchFamily="49" charset="-122"/>
              </a:rPr>
              <a:t>大基因组</a:t>
            </a:r>
            <a:r>
              <a:rPr lang="zh-CN" altLang="en-US" sz="2400" dirty="0">
                <a:latin typeface="Comic Sans MS" panose="030F0702030302020204" pitchFamily="66" charset="0"/>
                <a:ea typeface="黑体" panose="02010609060101010101" pitchFamily="49" charset="-122"/>
              </a:rPr>
              <a:t>”型（植物型）：</a:t>
            </a:r>
          </a:p>
          <a:p>
            <a:pPr marL="0" lvl="0" indent="0" eaLnBrk="1" hangingPunct="1">
              <a:lnSpc>
                <a:spcPct val="130000"/>
              </a:lnSpc>
              <a:spcBef>
                <a:spcPct val="0"/>
              </a:spcBef>
              <a:buClrTx/>
              <a:buNone/>
            </a:pPr>
            <a:r>
              <a:rPr lang="zh-CN" altLang="en-US" sz="2400" dirty="0">
                <a:latin typeface="Comic Sans MS" panose="030F0702030302020204" pitchFamily="66" charset="0"/>
                <a:ea typeface="黑体" panose="02010609060101010101" pitchFamily="49" charset="-122"/>
              </a:rPr>
              <a:t>                     基因组较大，含有很多非编码序列为特点。</a:t>
            </a:r>
            <a:endParaRPr lang="en-US" altLang="zh-CN" sz="2400" dirty="0">
              <a:latin typeface="Comic Sans MS" panose="030F0702030302020204" pitchFamily="66" charset="0"/>
              <a:ea typeface="黑体" panose="02010609060101010101" pitchFamily="49" charset="-122"/>
            </a:endParaRPr>
          </a:p>
          <a:p>
            <a:pPr marL="0" lvl="0" indent="0" eaLnBrk="1" hangingPunct="1">
              <a:lnSpc>
                <a:spcPct val="120000"/>
              </a:lnSpc>
              <a:spcBef>
                <a:spcPct val="0"/>
              </a:spcBef>
              <a:buClrTx/>
              <a:buNone/>
            </a:pPr>
            <a:r>
              <a:rPr lang="en-US" altLang="zh-CN" sz="2400" dirty="0">
                <a:latin typeface="Comic Sans MS" panose="030F0702030302020204" pitchFamily="66" charset="0"/>
                <a:ea typeface="黑体" panose="02010609060101010101" pitchFamily="49" charset="-122"/>
              </a:rPr>
              <a:t>mtDNA</a:t>
            </a:r>
            <a:r>
              <a:rPr lang="zh-CN" altLang="en-US" sz="2400" dirty="0">
                <a:latin typeface="Comic Sans MS" panose="030F0702030302020204" pitchFamily="66" charset="0"/>
                <a:ea typeface="黑体" panose="02010609060101010101" pitchFamily="49" charset="-122"/>
              </a:rPr>
              <a:t>复制：半保留</a:t>
            </a:r>
            <a:r>
              <a:rPr lang="en-US" altLang="zh-CN" sz="2400" dirty="0">
                <a:latin typeface="Comic Sans MS" panose="030F0702030302020204" pitchFamily="66" charset="0"/>
                <a:ea typeface="黑体" panose="02010609060101010101" pitchFamily="49" charset="-122"/>
              </a:rPr>
              <a:t>——D</a:t>
            </a:r>
            <a:r>
              <a:rPr lang="zh-CN" altLang="en-US" sz="2400" dirty="0">
                <a:latin typeface="Comic Sans MS" panose="030F0702030302020204" pitchFamily="66" charset="0"/>
                <a:ea typeface="黑体" panose="02010609060101010101" pitchFamily="49" charset="-122"/>
              </a:rPr>
              <a:t>环复制 </a:t>
            </a:r>
          </a:p>
          <a:p>
            <a:pPr marL="0" lvl="0" indent="0" eaLnBrk="1" hangingPunct="1">
              <a:lnSpc>
                <a:spcPct val="120000"/>
              </a:lnSpc>
              <a:spcBef>
                <a:spcPct val="0"/>
              </a:spcBef>
              <a:buClrTx/>
              <a:buNone/>
            </a:pPr>
            <a:r>
              <a:rPr lang="zh-CN" altLang="en-US" sz="2400" dirty="0">
                <a:latin typeface="Comic Sans MS" panose="030F0702030302020204" pitchFamily="66" charset="0"/>
                <a:ea typeface="黑体" panose="02010609060101010101" pitchFamily="49" charset="-122"/>
              </a:rPr>
              <a:t>与细胞内核</a:t>
            </a:r>
            <a:r>
              <a:rPr lang="en-US" altLang="zh-CN" sz="2400" dirty="0">
                <a:latin typeface="Comic Sans MS" panose="030F0702030302020204" pitchFamily="66" charset="0"/>
                <a:ea typeface="黑体" panose="02010609060101010101" pitchFamily="49" charset="-122"/>
              </a:rPr>
              <a:t>DNA </a:t>
            </a:r>
            <a:r>
              <a:rPr lang="zh-CN" altLang="en-US" sz="2400" dirty="0">
                <a:latin typeface="Comic Sans MS" panose="030F0702030302020204" pitchFamily="66" charset="0"/>
                <a:ea typeface="黑体" panose="02010609060101010101" pitchFamily="49" charset="-122"/>
              </a:rPr>
              <a:t>合成的调节是彼此独立的。然而</a:t>
            </a:r>
            <a:r>
              <a:rPr lang="en-US" altLang="zh-CN" sz="2400" dirty="0">
                <a:latin typeface="Comic Sans MS" panose="030F0702030302020204" pitchFamily="66" charset="0"/>
                <a:ea typeface="黑体" panose="02010609060101010101" pitchFamily="49" charset="-122"/>
              </a:rPr>
              <a:t>mtDNA </a:t>
            </a:r>
            <a:r>
              <a:rPr lang="zh-CN" altLang="en-US" sz="2400" dirty="0">
                <a:latin typeface="Comic Sans MS" panose="030F0702030302020204" pitchFamily="66" charset="0"/>
                <a:ea typeface="黑体" panose="02010609060101010101" pitchFamily="49" charset="-122"/>
              </a:rPr>
              <a:t>的复制仍受核基因的控制，其复制所需的聚合酶是由核</a:t>
            </a:r>
            <a:r>
              <a:rPr lang="en-US" altLang="zh-CN" sz="2400" dirty="0">
                <a:latin typeface="Comic Sans MS" panose="030F0702030302020204" pitchFamily="66" charset="0"/>
                <a:ea typeface="黑体" panose="02010609060101010101" pitchFamily="49" charset="-122"/>
              </a:rPr>
              <a:t>DNA </a:t>
            </a:r>
            <a:r>
              <a:rPr lang="zh-CN" altLang="en-US" sz="2400" dirty="0">
                <a:latin typeface="Comic Sans MS" panose="030F0702030302020204" pitchFamily="66" charset="0"/>
                <a:ea typeface="黑体" panose="02010609060101010101" pitchFamily="49" charset="-122"/>
              </a:rPr>
              <a:t>编码，在细胞质中合成的。</a:t>
            </a:r>
            <a:endParaRPr lang="en-US" altLang="zh-CN" sz="2400" dirty="0">
              <a:latin typeface="Comic Sans MS" panose="030F0702030302020204" pitchFamily="66" charset="0"/>
              <a:ea typeface="黑体" panose="02010609060101010101" pitchFamily="49"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p:nvPr/>
        </p:nvSpPr>
        <p:spPr>
          <a:xfrm>
            <a:off x="152400" y="685800"/>
            <a:ext cx="9144000" cy="7572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lnSpc>
                <a:spcPct val="80000"/>
              </a:lnSpc>
              <a:spcBef>
                <a:spcPct val="50000"/>
              </a:spcBef>
              <a:buClrTx/>
              <a:buNone/>
            </a:pPr>
            <a:endParaRPr lang="en-US" altLang="zh-CN" sz="2400" b="1" dirty="0">
              <a:latin typeface="Tahoma" panose="020B0604030504040204" pitchFamily="34" charset="0"/>
            </a:endParaRPr>
          </a:p>
          <a:p>
            <a:pPr marL="0" lvl="0" indent="0">
              <a:buNone/>
            </a:pPr>
            <a:r>
              <a:rPr lang="en-US" altLang="zh-CN" sz="2000" b="1" dirty="0"/>
              <a:t>    </a:t>
            </a:r>
            <a:endParaRPr lang="zh-CN" altLang="en-US" sz="2400" b="1" dirty="0">
              <a:latin typeface="Comic Sans MS" panose="030F0702030302020204" pitchFamily="66" charset="0"/>
              <a:ea typeface="黑体" panose="02010609060101010101" pitchFamily="49" charset="-122"/>
            </a:endParaRPr>
          </a:p>
        </p:txBody>
      </p:sp>
      <p:sp>
        <p:nvSpPr>
          <p:cNvPr id="37891" name="Rectangle 4"/>
          <p:cNvSpPr/>
          <p:nvPr/>
        </p:nvSpPr>
        <p:spPr>
          <a:xfrm>
            <a:off x="457200" y="-76200"/>
            <a:ext cx="8229600" cy="1143000"/>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algn="ctr">
              <a:spcBef>
                <a:spcPct val="0"/>
              </a:spcBef>
              <a:buClrTx/>
              <a:buNone/>
            </a:pPr>
            <a:r>
              <a:rPr lang="zh-CN" altLang="en-US" sz="3600" dirty="0">
                <a:solidFill>
                  <a:srgbClr val="FFFF00"/>
                </a:solidFill>
                <a:latin typeface="黑体" panose="02010609060101010101" pitchFamily="49" charset="-122"/>
                <a:ea typeface="黑体" panose="02010609060101010101" pitchFamily="49" charset="-122"/>
              </a:rPr>
              <a:t>（</a:t>
            </a:r>
            <a:r>
              <a:rPr lang="en-US" altLang="zh-CN" sz="3600" dirty="0">
                <a:solidFill>
                  <a:srgbClr val="FFFF00"/>
                </a:solidFill>
                <a:latin typeface="黑体" panose="02010609060101010101" pitchFamily="49" charset="-122"/>
                <a:ea typeface="黑体" panose="02010609060101010101" pitchFamily="49" charset="-122"/>
              </a:rPr>
              <a:t>2</a:t>
            </a:r>
            <a:r>
              <a:rPr lang="zh-CN" altLang="en-US" sz="3600" dirty="0">
                <a:solidFill>
                  <a:srgbClr val="FFFF00"/>
                </a:solidFill>
                <a:latin typeface="黑体" panose="02010609060101010101" pitchFamily="49" charset="-122"/>
                <a:ea typeface="黑体" panose="02010609060101010101" pitchFamily="49" charset="-122"/>
              </a:rPr>
              <a:t>） 线粒体</a:t>
            </a:r>
            <a:r>
              <a:rPr lang="en-US" altLang="zh-CN" sz="3600" dirty="0">
                <a:solidFill>
                  <a:srgbClr val="FFFF00"/>
                </a:solidFill>
                <a:latin typeface="黑体" panose="02010609060101010101" pitchFamily="49" charset="-122"/>
                <a:ea typeface="黑体" panose="02010609060101010101" pitchFamily="49" charset="-122"/>
              </a:rPr>
              <a:t>DNA</a:t>
            </a:r>
            <a:r>
              <a:rPr lang="zh-CN" altLang="en-US" sz="3600" dirty="0">
                <a:solidFill>
                  <a:srgbClr val="FFFF00"/>
                </a:solidFill>
                <a:latin typeface="黑体" panose="02010609060101010101" pitchFamily="49" charset="-122"/>
                <a:ea typeface="黑体" panose="02010609060101010101" pitchFamily="49" charset="-122"/>
              </a:rPr>
              <a:t>的组成</a:t>
            </a:r>
          </a:p>
        </p:txBody>
      </p:sp>
      <p:pic>
        <p:nvPicPr>
          <p:cNvPr id="37892" name="图片 4" descr="OIP-C.jpg"/>
          <p:cNvPicPr>
            <a:picLocks noChangeAspect="1"/>
          </p:cNvPicPr>
          <p:nvPr/>
        </p:nvPicPr>
        <p:blipFill>
          <a:blip r:embed="rId2"/>
          <a:stretch>
            <a:fillRect/>
          </a:stretch>
        </p:blipFill>
        <p:spPr>
          <a:xfrm>
            <a:off x="1447800" y="990600"/>
            <a:ext cx="6781800" cy="5608638"/>
          </a:xfrm>
          <a:prstGeom prst="rect">
            <a:avLst/>
          </a:prstGeom>
          <a:noFill/>
          <a:ln w="9525">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p:nvPr/>
        </p:nvSpPr>
        <p:spPr>
          <a:xfrm>
            <a:off x="152400" y="685800"/>
            <a:ext cx="9144000" cy="7572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lnSpc>
                <a:spcPct val="80000"/>
              </a:lnSpc>
              <a:spcBef>
                <a:spcPct val="50000"/>
              </a:spcBef>
              <a:buClrTx/>
              <a:buNone/>
            </a:pPr>
            <a:endParaRPr lang="en-US" altLang="zh-CN" sz="2400" b="1" dirty="0">
              <a:latin typeface="Tahoma" panose="020B0604030504040204" pitchFamily="34" charset="0"/>
            </a:endParaRPr>
          </a:p>
          <a:p>
            <a:pPr marL="0" lvl="0" indent="0">
              <a:buNone/>
            </a:pPr>
            <a:r>
              <a:rPr lang="en-US" altLang="zh-CN" sz="2000" b="1" dirty="0"/>
              <a:t>    </a:t>
            </a:r>
            <a:endParaRPr lang="zh-CN" altLang="en-US" sz="2400" b="1" dirty="0">
              <a:latin typeface="Comic Sans MS" panose="030F0702030302020204" pitchFamily="66" charset="0"/>
              <a:ea typeface="黑体" panose="02010609060101010101" pitchFamily="49" charset="-122"/>
            </a:endParaRPr>
          </a:p>
        </p:txBody>
      </p:sp>
      <p:pic>
        <p:nvPicPr>
          <p:cNvPr id="38915" name="Picture 3"/>
          <p:cNvPicPr>
            <a:picLocks noChangeAspect="1"/>
          </p:cNvPicPr>
          <p:nvPr/>
        </p:nvPicPr>
        <p:blipFill>
          <a:blip r:embed="rId2"/>
          <a:stretch>
            <a:fillRect/>
          </a:stretch>
        </p:blipFill>
        <p:spPr>
          <a:xfrm>
            <a:off x="71438" y="609600"/>
            <a:ext cx="9123362" cy="5334000"/>
          </a:xfrm>
          <a:prstGeom prst="rect">
            <a:avLst/>
          </a:prstGeom>
          <a:noFill/>
          <a:ln w="9525">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内容占位符 2"/>
          <p:cNvSpPr>
            <a:spLocks noGrp="1"/>
          </p:cNvSpPr>
          <p:nvPr>
            <p:ph idx="1"/>
          </p:nvPr>
        </p:nvSpPr>
        <p:spPr>
          <a:xfrm>
            <a:off x="457200" y="762000"/>
            <a:ext cx="8229600" cy="5562600"/>
          </a:xfrm>
          <a:ln/>
        </p:spPr>
        <p:txBody>
          <a:bodyPr vert="horz" wrap="square" lIns="91440" tIns="45720" rIns="91440" bIns="45720" anchor="t" anchorCtr="0"/>
          <a:lstStyle/>
          <a:p>
            <a:pPr marL="0" indent="0">
              <a:lnSpc>
                <a:spcPct val="150000"/>
              </a:lnSpc>
              <a:buNone/>
            </a:pPr>
            <a:r>
              <a:rPr lang="zh-CN" altLang="en-US" sz="2400" dirty="0">
                <a:latin typeface="黑体" panose="02010609060101010101" pitchFamily="49" charset="-122"/>
                <a:ea typeface="黑体" panose="02010609060101010101" pitchFamily="49" charset="-122"/>
              </a:rPr>
              <a:t>植物线粒体基因组的主要特点：</a:t>
            </a:r>
            <a:endParaRPr lang="en-US" altLang="zh-CN" sz="2400" dirty="0">
              <a:latin typeface="黑体" panose="02010609060101010101" pitchFamily="49" charset="-122"/>
              <a:ea typeface="黑体" panose="02010609060101010101" pitchFamily="49" charset="-122"/>
            </a:endParaRPr>
          </a:p>
          <a:p>
            <a:pPr marL="0" indent="0">
              <a:lnSpc>
                <a:spcPct val="150000"/>
              </a:lnSpc>
              <a:buNone/>
            </a:pPr>
            <a:r>
              <a:rPr lang="zh-CN" altLang="en-US" sz="2400" dirty="0">
                <a:latin typeface="黑体" panose="02010609060101010101" pitchFamily="49" charset="-122"/>
                <a:ea typeface="黑体" panose="02010609060101010101" pitchFamily="49" charset="-122"/>
              </a:rPr>
              <a:t>① 属于“大基因组型”，编码的基因数目比动物线粒体基因组的要多；</a:t>
            </a:r>
            <a:endParaRPr lang="en-US" altLang="zh-CN" sz="2400" dirty="0">
              <a:latin typeface="黑体" panose="02010609060101010101" pitchFamily="49" charset="-122"/>
              <a:ea typeface="黑体" panose="02010609060101010101" pitchFamily="49" charset="-122"/>
            </a:endParaRPr>
          </a:p>
          <a:p>
            <a:pPr marL="0" indent="0">
              <a:lnSpc>
                <a:spcPts val="4000"/>
              </a:lnSpc>
              <a:spcBef>
                <a:spcPct val="0"/>
              </a:spcBef>
              <a:buNone/>
            </a:pPr>
            <a:r>
              <a:rPr lang="zh-CN" altLang="en-US" sz="2400" dirty="0">
                <a:latin typeface="黑体" panose="02010609060101010101" pitchFamily="49" charset="-122"/>
                <a:ea typeface="黑体" panose="02010609060101010101" pitchFamily="49" charset="-122"/>
              </a:rPr>
              <a:t>②易变性强，</a:t>
            </a:r>
            <a:r>
              <a:rPr lang="zh-CN" altLang="en-US" sz="2400" dirty="0">
                <a:solidFill>
                  <a:srgbClr val="FFFF00"/>
                </a:solidFill>
                <a:latin typeface="黑体" panose="02010609060101010101" pitchFamily="49" charset="-122"/>
                <a:ea typeface="黑体" panose="02010609060101010101" pitchFamily="49" charset="-122"/>
              </a:rPr>
              <a:t>含有大量非编码序列和重复序列</a:t>
            </a:r>
            <a:r>
              <a:rPr lang="zh-CN" altLang="en-US" sz="2400" dirty="0">
                <a:latin typeface="黑体" panose="02010609060101010101" pitchFamily="49" charset="-122"/>
                <a:ea typeface="黑体" panose="02010609060101010101" pitchFamily="49" charset="-122"/>
              </a:rPr>
              <a:t>、存在基因 </a:t>
            </a:r>
            <a:endParaRPr lang="en-US" altLang="zh-CN" sz="2400" dirty="0">
              <a:latin typeface="黑体" panose="02010609060101010101" pitchFamily="49" charset="-122"/>
              <a:ea typeface="黑体" panose="02010609060101010101" pitchFamily="49" charset="-122"/>
            </a:endParaRPr>
          </a:p>
          <a:p>
            <a:pPr marL="0" indent="0">
              <a:lnSpc>
                <a:spcPts val="4000"/>
              </a:lnSpc>
              <a:spcBef>
                <a:spcPct val="0"/>
              </a:spcBef>
              <a:buNone/>
            </a:pPr>
            <a:r>
              <a:rPr lang="zh-CN" altLang="en-US" sz="2400" dirty="0">
                <a:latin typeface="黑体" panose="02010609060101010101" pitchFamily="49" charset="-122"/>
                <a:ea typeface="黑体" panose="02010609060101010101" pitchFamily="49" charset="-122"/>
              </a:rPr>
              <a:t>替代及功能性转移；</a:t>
            </a:r>
            <a:endParaRPr lang="en-US" altLang="zh-CN" sz="2400" dirty="0">
              <a:latin typeface="黑体" panose="02010609060101010101" pitchFamily="49" charset="-122"/>
              <a:ea typeface="黑体" panose="02010609060101010101" pitchFamily="49" charset="-122"/>
            </a:endParaRPr>
          </a:p>
          <a:p>
            <a:pPr marL="0" indent="0">
              <a:lnSpc>
                <a:spcPts val="4000"/>
              </a:lnSpc>
              <a:spcBef>
                <a:spcPct val="0"/>
              </a:spcBef>
              <a:buNone/>
            </a:pPr>
            <a:r>
              <a:rPr lang="zh-CN" altLang="en-US" sz="2400" dirty="0">
                <a:latin typeface="黑体" panose="02010609060101010101" pitchFamily="49" charset="-122"/>
                <a:ea typeface="黑体" panose="02010609060101010101" pitchFamily="49" charset="-122"/>
              </a:rPr>
              <a:t>③在基因表达过程中，被子植物线粒体基因</a:t>
            </a:r>
            <a:r>
              <a:rPr lang="en-US" altLang="zh-CN" sz="2400" dirty="0">
                <a:solidFill>
                  <a:srgbClr val="FFFF00"/>
                </a:solidFill>
                <a:latin typeface="黑体" panose="02010609060101010101" pitchFamily="49" charset="-122"/>
                <a:ea typeface="黑体" panose="02010609060101010101" pitchFamily="49" charset="-122"/>
              </a:rPr>
              <a:t>RNA</a:t>
            </a:r>
            <a:r>
              <a:rPr lang="zh-CN" altLang="en-US" sz="2400" dirty="0">
                <a:solidFill>
                  <a:srgbClr val="FFFF00"/>
                </a:solidFill>
                <a:latin typeface="黑体" panose="02010609060101010101" pitchFamily="49" charset="-122"/>
                <a:ea typeface="黑体" panose="02010609060101010101" pitchFamily="49" charset="-122"/>
              </a:rPr>
              <a:t>编辑现象十分频繁；</a:t>
            </a:r>
            <a:r>
              <a:rPr lang="en-US" altLang="zh-CN" sz="2400" dirty="0">
                <a:latin typeface="黑体" panose="02010609060101010101" pitchFamily="49" charset="-122"/>
                <a:ea typeface="黑体" panose="02010609060101010101" pitchFamily="49" charset="-122"/>
              </a:rPr>
              <a:t> </a:t>
            </a:r>
          </a:p>
          <a:p>
            <a:pPr marL="0" indent="0">
              <a:lnSpc>
                <a:spcPts val="4000"/>
              </a:lnSpc>
              <a:spcBef>
                <a:spcPct val="0"/>
              </a:spcBef>
              <a:buNone/>
            </a:pPr>
            <a:r>
              <a:rPr lang="zh-CN" altLang="en-US" sz="2400" dirty="0">
                <a:latin typeface="黑体" panose="02010609060101010101" pitchFamily="49" charset="-122"/>
                <a:ea typeface="黑体" panose="02010609060101010101" pitchFamily="49" charset="-122"/>
              </a:rPr>
              <a:t>④</a:t>
            </a:r>
            <a:r>
              <a:rPr lang="zh-CN" altLang="en-US" sz="2400" dirty="0">
                <a:solidFill>
                  <a:srgbClr val="FFFF00"/>
                </a:solidFill>
                <a:latin typeface="黑体" panose="02010609060101010101" pitchFamily="49" charset="-122"/>
                <a:ea typeface="黑体" panose="02010609060101010101" pitchFamily="49" charset="-122"/>
              </a:rPr>
              <a:t>含有内含子</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20</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24</a:t>
            </a:r>
            <a:r>
              <a:rPr lang="zh-CN" altLang="en-US" sz="2400" dirty="0">
                <a:latin typeface="黑体" panose="02010609060101010101" pitchFamily="49" charset="-122"/>
                <a:ea typeface="黑体" panose="02010609060101010101" pitchFamily="49" charset="-122"/>
              </a:rPr>
              <a:t>个），初级转录物经剪接除去内含</a:t>
            </a:r>
            <a:endParaRPr lang="en-US" altLang="zh-CN" sz="2400" dirty="0">
              <a:latin typeface="黑体" panose="02010609060101010101" pitchFamily="49" charset="-122"/>
              <a:ea typeface="黑体" panose="02010609060101010101" pitchFamily="49" charset="-122"/>
            </a:endParaRPr>
          </a:p>
          <a:p>
            <a:pPr marL="0" indent="0">
              <a:lnSpc>
                <a:spcPts val="4000"/>
              </a:lnSpc>
              <a:spcBef>
                <a:spcPct val="0"/>
              </a:spcBef>
              <a:buNone/>
            </a:pPr>
            <a:r>
              <a:rPr lang="zh-CN" altLang="en-US" sz="2400" dirty="0">
                <a:latin typeface="黑体" panose="02010609060101010101" pitchFamily="49" charset="-122"/>
                <a:ea typeface="黑体" panose="02010609060101010101" pitchFamily="49" charset="-122"/>
              </a:rPr>
              <a:t>子变成成熟的</a:t>
            </a:r>
            <a:r>
              <a:rPr lang="en-US" altLang="zh-CN" sz="2400" dirty="0">
                <a:latin typeface="黑体" panose="02010609060101010101" pitchFamily="49" charset="-122"/>
                <a:ea typeface="黑体" panose="02010609060101010101" pitchFamily="49" charset="-122"/>
              </a:rPr>
              <a:t>mRNA</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 </a:t>
            </a:r>
          </a:p>
          <a:p>
            <a:pPr marL="0" indent="0">
              <a:lnSpc>
                <a:spcPct val="150000"/>
              </a:lnSpc>
              <a:buNone/>
            </a:pPr>
            <a:endParaRPr lang="en-US" altLang="zh-CN" sz="2400" dirty="0">
              <a:latin typeface="黑体" panose="02010609060101010101" pitchFamily="49" charset="-122"/>
              <a:ea typeface="黑体" panose="02010609060101010101" pitchFamily="49" charset="-122"/>
            </a:endParaRPr>
          </a:p>
          <a:p>
            <a:pPr marL="0" indent="0">
              <a:lnSpc>
                <a:spcPct val="150000"/>
              </a:lnSpc>
              <a:buNone/>
            </a:pPr>
            <a:endParaRPr lang="en-US" altLang="zh-CN" sz="2400" dirty="0">
              <a:latin typeface="黑体" panose="02010609060101010101" pitchFamily="49" charset="-122"/>
              <a:ea typeface="黑体" panose="02010609060101010101" pitchFamily="49" charset="-122"/>
            </a:endParaRPr>
          </a:p>
          <a:p>
            <a:pPr marL="0" indent="0">
              <a:lnSpc>
                <a:spcPct val="150000"/>
              </a:lnSpc>
              <a:buNone/>
            </a:pPr>
            <a:endParaRPr lang="zh-CN" altLang="en-US" sz="2400" dirty="0">
              <a:latin typeface="黑体" panose="02010609060101010101" pitchFamily="49" charset="-122"/>
              <a:ea typeface="黑体" panose="02010609060101010101" pitchFamily="49" charset="-122"/>
            </a:endParaRPr>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p:cNvSpPr>
          <p:nvPr>
            <p:ph type="title"/>
          </p:nvPr>
        </p:nvSpPr>
        <p:spPr>
          <a:xfrm>
            <a:off x="0" y="609600"/>
            <a:ext cx="8229600" cy="914400"/>
          </a:xfrm>
          <a:ln/>
        </p:spPr>
        <p:txBody>
          <a:bodyPr vert="horz" wrap="square" lIns="91440" tIns="45720" rIns="91440" bIns="45720" anchor="ctr" anchorCtr="0"/>
          <a:lstStyle/>
          <a:p>
            <a:r>
              <a:rPr lang="zh-CN" altLang="en-US" sz="3200" dirty="0">
                <a:solidFill>
                  <a:srgbClr val="FFFF00"/>
                </a:solidFill>
                <a:latin typeface="黑体" panose="02010609060101010101" pitchFamily="49" charset="-122"/>
                <a:ea typeface="黑体" panose="02010609060101010101" pitchFamily="49" charset="-122"/>
              </a:rPr>
              <a:t>（</a:t>
            </a:r>
            <a:r>
              <a:rPr lang="en-US" altLang="zh-CN" sz="3200" dirty="0">
                <a:solidFill>
                  <a:srgbClr val="FFFF00"/>
                </a:solidFill>
                <a:latin typeface="黑体" panose="02010609060101010101" pitchFamily="49" charset="-122"/>
                <a:ea typeface="黑体" panose="02010609060101010101" pitchFamily="49" charset="-122"/>
              </a:rPr>
              <a:t>3</a:t>
            </a:r>
            <a:r>
              <a:rPr lang="zh-CN" altLang="en-US" sz="3200" dirty="0">
                <a:solidFill>
                  <a:srgbClr val="FFFF00"/>
                </a:solidFill>
                <a:latin typeface="黑体" panose="02010609060101010101" pitchFamily="49" charset="-122"/>
                <a:ea typeface="黑体" panose="02010609060101010101" pitchFamily="49" charset="-122"/>
              </a:rPr>
              <a:t>） 线粒体的蛋白质合成</a:t>
            </a:r>
          </a:p>
        </p:txBody>
      </p:sp>
      <p:sp>
        <p:nvSpPr>
          <p:cNvPr id="40963" name="Rectangle 3"/>
          <p:cNvSpPr>
            <a:spLocks noGrp="1"/>
          </p:cNvSpPr>
          <p:nvPr>
            <p:ph idx="1"/>
          </p:nvPr>
        </p:nvSpPr>
        <p:spPr>
          <a:xfrm>
            <a:off x="228600" y="1524000"/>
            <a:ext cx="8610600" cy="4953000"/>
          </a:xfrm>
          <a:ln/>
        </p:spPr>
        <p:txBody>
          <a:bodyPr vert="horz" wrap="square" lIns="91440" tIns="45720" rIns="91440" bIns="45720" anchor="t" anchorCtr="0"/>
          <a:lstStyle/>
          <a:p>
            <a:pPr marL="0" indent="0">
              <a:lnSpc>
                <a:spcPct val="120000"/>
              </a:lnSpc>
              <a:buNone/>
            </a:pPr>
            <a:r>
              <a:rPr lang="zh-CN" altLang="en-US" sz="2800" dirty="0">
                <a:latin typeface="黑体" panose="02010609060101010101" pitchFamily="49" charset="-122"/>
                <a:ea typeface="黑体" panose="02010609060101010101" pitchFamily="49" charset="-122"/>
              </a:rPr>
              <a:t>线粒体是半自主性的，其</a:t>
            </a:r>
            <a:r>
              <a:rPr lang="en-US" altLang="zh-CN" sz="2800" dirty="0">
                <a:latin typeface="黑体" panose="02010609060101010101" pitchFamily="49" charset="-122"/>
                <a:ea typeface="黑体" panose="02010609060101010101" pitchFamily="49" charset="-122"/>
              </a:rPr>
              <a:t>DNA</a:t>
            </a:r>
            <a:r>
              <a:rPr lang="zh-CN" altLang="en-US" sz="2800" dirty="0">
                <a:latin typeface="黑体" panose="02010609060101010101" pitchFamily="49" charset="-122"/>
                <a:ea typeface="黑体" panose="02010609060101010101" pitchFamily="49" charset="-122"/>
              </a:rPr>
              <a:t>能复制也能传递给后代，能转录和翻译其自身编码的遗传信息，合成所特有的多肽。</a:t>
            </a:r>
          </a:p>
          <a:p>
            <a:pPr marL="0" indent="0">
              <a:lnSpc>
                <a:spcPct val="120000"/>
              </a:lnSpc>
              <a:buNone/>
            </a:pPr>
            <a:r>
              <a:rPr lang="zh-CN" altLang="en-US" sz="2800" dirty="0">
                <a:latin typeface="黑体" panose="02010609060101010101" pitchFamily="49" charset="-122"/>
                <a:ea typeface="黑体" panose="02010609060101010101" pitchFamily="49" charset="-122"/>
              </a:rPr>
              <a:t>①</a:t>
            </a:r>
            <a:r>
              <a:rPr lang="zh-CN" altLang="en-US" sz="2800" dirty="0">
                <a:solidFill>
                  <a:srgbClr val="FFFF00"/>
                </a:solidFill>
                <a:latin typeface="黑体" panose="02010609060101010101" pitchFamily="49" charset="-122"/>
                <a:ea typeface="黑体" panose="02010609060101010101" pitchFamily="49" charset="-122"/>
              </a:rPr>
              <a:t>线粒体基因组转录的</a:t>
            </a:r>
            <a:r>
              <a:rPr lang="en-US" altLang="zh-CN" sz="2800" dirty="0">
                <a:solidFill>
                  <a:srgbClr val="FFFF00"/>
                </a:solidFill>
                <a:latin typeface="黑体" panose="02010609060101010101" pitchFamily="49" charset="-122"/>
                <a:ea typeface="黑体" panose="02010609060101010101" pitchFamily="49" charset="-122"/>
              </a:rPr>
              <a:t>mRNA </a:t>
            </a:r>
            <a:r>
              <a:rPr lang="zh-CN" altLang="en-US" sz="2800" dirty="0">
                <a:solidFill>
                  <a:srgbClr val="FFFF00"/>
                </a:solidFill>
                <a:latin typeface="黑体" panose="02010609060101010101" pitchFamily="49" charset="-122"/>
                <a:ea typeface="黑体" panose="02010609060101010101" pitchFamily="49" charset="-122"/>
              </a:rPr>
              <a:t>没有</a:t>
            </a:r>
            <a:r>
              <a:rPr lang="en-US" altLang="zh-CN" sz="2800" dirty="0">
                <a:solidFill>
                  <a:srgbClr val="FFFF00"/>
                </a:solidFill>
                <a:latin typeface="黑体" panose="02010609060101010101" pitchFamily="49" charset="-122"/>
                <a:ea typeface="黑体" panose="02010609060101010101" pitchFamily="49" charset="-122"/>
              </a:rPr>
              <a:t>5′</a:t>
            </a:r>
            <a:r>
              <a:rPr lang="zh-CN" altLang="en-US" sz="2800" dirty="0">
                <a:solidFill>
                  <a:srgbClr val="FFFF00"/>
                </a:solidFill>
                <a:latin typeface="黑体" panose="02010609060101010101" pitchFamily="49" charset="-122"/>
                <a:ea typeface="黑体" panose="02010609060101010101" pitchFamily="49" charset="-122"/>
              </a:rPr>
              <a:t>端的帽结构</a:t>
            </a:r>
            <a:r>
              <a:rPr lang="zh-CN" altLang="en-US" sz="2800" dirty="0">
                <a:latin typeface="黑体" panose="02010609060101010101" pitchFamily="49" charset="-122"/>
                <a:ea typeface="黑体" panose="02010609060101010101" pitchFamily="49" charset="-122"/>
              </a:rPr>
              <a:t>，起始密码常直接位于</a:t>
            </a:r>
            <a:r>
              <a:rPr lang="en-US" altLang="zh-CN" sz="2800" dirty="0">
                <a:latin typeface="黑体" panose="02010609060101010101" pitchFamily="49" charset="-122"/>
                <a:ea typeface="黑体" panose="02010609060101010101" pitchFamily="49" charset="-122"/>
              </a:rPr>
              <a:t>mRNA </a:t>
            </a:r>
            <a:r>
              <a:rPr lang="zh-CN" altLang="en-US" sz="2800" dirty="0">
                <a:latin typeface="黑体" panose="02010609060101010101" pitchFamily="49" charset="-122"/>
                <a:ea typeface="黑体" panose="02010609060101010101" pitchFamily="49" charset="-122"/>
              </a:rPr>
              <a:t>的</a:t>
            </a:r>
            <a:r>
              <a:rPr lang="en-US" altLang="zh-CN" sz="2800" dirty="0">
                <a:latin typeface="黑体" panose="02010609060101010101" pitchFamily="49" charset="-122"/>
                <a:ea typeface="黑体" panose="02010609060101010101" pitchFamily="49" charset="-122"/>
              </a:rPr>
              <a:t>5′</a:t>
            </a:r>
            <a:r>
              <a:rPr lang="zh-CN" altLang="en-US" sz="2800" dirty="0">
                <a:latin typeface="黑体" panose="02010609060101010101" pitchFamily="49" charset="-122"/>
                <a:ea typeface="黑体" panose="02010609060101010101" pitchFamily="49" charset="-122"/>
              </a:rPr>
              <a:t>端。</a:t>
            </a:r>
            <a:r>
              <a:rPr lang="en-US" altLang="zh-CN" sz="2800" dirty="0">
                <a:latin typeface="黑体" panose="02010609060101010101" pitchFamily="49" charset="-122"/>
                <a:ea typeface="黑体" panose="02010609060101010101" pitchFamily="49" charset="-122"/>
              </a:rPr>
              <a:t> </a:t>
            </a:r>
            <a:endParaRPr lang="zh-CN" altLang="en-US" sz="2800" dirty="0">
              <a:latin typeface="黑体" panose="02010609060101010101" pitchFamily="49" charset="-122"/>
              <a:ea typeface="黑体" panose="02010609060101010101" pitchFamily="49" charset="-122"/>
            </a:endParaRPr>
          </a:p>
          <a:p>
            <a:pPr marL="0" indent="0">
              <a:lnSpc>
                <a:spcPct val="120000"/>
              </a:lnSpc>
              <a:buNone/>
            </a:pPr>
            <a:r>
              <a:rPr lang="zh-CN" altLang="en-US" sz="2800" dirty="0">
                <a:latin typeface="黑体" panose="02010609060101010101" pitchFamily="49" charset="-122"/>
                <a:ea typeface="黑体" panose="02010609060101010101" pitchFamily="49" charset="-122"/>
              </a:rPr>
              <a:t>②</a:t>
            </a:r>
            <a:r>
              <a:rPr lang="zh-CN" altLang="en-US" sz="2800" b="1" dirty="0">
                <a:solidFill>
                  <a:srgbClr val="FF0000"/>
                </a:solidFill>
                <a:latin typeface="黑体" panose="02010609060101010101" pitchFamily="49" charset="-122"/>
                <a:ea typeface="黑体" panose="02010609060101010101" pitchFamily="49" charset="-122"/>
              </a:rPr>
              <a:t>线粒体遗传密码与核基因中有差异</a:t>
            </a:r>
            <a:r>
              <a:rPr lang="zh-CN" altLang="en-US" sz="2800" dirty="0">
                <a:latin typeface="黑体" panose="02010609060101010101" pitchFamily="49" charset="-122"/>
                <a:ea typeface="黑体" panose="02010609060101010101" pitchFamily="49" charset="-122"/>
              </a:rPr>
              <a: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p:cNvSpPr>
          <p:nvPr>
            <p:ph type="title"/>
          </p:nvPr>
        </p:nvSpPr>
        <p:spPr>
          <a:ln/>
        </p:spPr>
        <p:txBody>
          <a:bodyPr vert="horz" wrap="square" lIns="91440" tIns="45720" rIns="91440" bIns="45720" anchor="ctr" anchorCtr="0"/>
          <a:lstStyle/>
          <a:p>
            <a:endParaRPr lang="zh-CN" altLang="zh-CN" dirty="0"/>
          </a:p>
        </p:txBody>
      </p:sp>
      <p:pic>
        <p:nvPicPr>
          <p:cNvPr id="41987" name="图片 3" descr="image187.tif"/>
          <p:cNvPicPr>
            <a:picLocks noChangeAspect="1"/>
          </p:cNvPicPr>
          <p:nvPr/>
        </p:nvPicPr>
        <p:blipFill>
          <a:blip r:embed="rId2"/>
          <a:stretch>
            <a:fillRect/>
          </a:stretch>
        </p:blipFill>
        <p:spPr>
          <a:xfrm>
            <a:off x="-749300" y="1371600"/>
            <a:ext cx="10094913" cy="3810000"/>
          </a:xfrm>
          <a:prstGeom prst="rect">
            <a:avLst/>
          </a:prstGeom>
          <a:noFill/>
          <a:ln w="9525">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a:xfrm>
            <a:off x="381000" y="381000"/>
            <a:ext cx="8229600" cy="1143000"/>
          </a:xfrm>
          <a:ln/>
        </p:spPr>
        <p:txBody>
          <a:bodyPr vert="horz" wrap="square" lIns="91440" tIns="45720" rIns="91440" bIns="45720" anchor="ctr" anchorCtr="0"/>
          <a:lstStyle/>
          <a:p>
            <a:r>
              <a:rPr lang="en-US" altLang="zh-CN" sz="2800" dirty="0">
                <a:solidFill>
                  <a:srgbClr val="FFFF00"/>
                </a:solidFill>
                <a:latin typeface="黑体" panose="02010609060101010101" pitchFamily="49" charset="-122"/>
                <a:ea typeface="黑体" panose="02010609060101010101" pitchFamily="49" charset="-122"/>
              </a:rPr>
              <a:t>5.3.3 </a:t>
            </a:r>
            <a:r>
              <a:rPr lang="zh-CN" altLang="en-US" sz="2800" dirty="0">
                <a:solidFill>
                  <a:srgbClr val="FFFF00"/>
                </a:solidFill>
                <a:latin typeface="黑体" panose="02010609060101010101" pitchFamily="49" charset="-122"/>
                <a:ea typeface="黑体" panose="02010609060101010101" pitchFamily="49" charset="-122"/>
              </a:rPr>
              <a:t>线粒体基因产物与核基因产物间的相互作用</a:t>
            </a:r>
          </a:p>
        </p:txBody>
      </p:sp>
      <p:sp>
        <p:nvSpPr>
          <p:cNvPr id="43011" name="内容占位符 2"/>
          <p:cNvSpPr>
            <a:spLocks noGrp="1"/>
          </p:cNvSpPr>
          <p:nvPr>
            <p:ph idx="1"/>
          </p:nvPr>
        </p:nvSpPr>
        <p:spPr>
          <a:xfrm>
            <a:off x="457200" y="1295400"/>
            <a:ext cx="8382000" cy="4495800"/>
          </a:xfrm>
          <a:ln/>
        </p:spPr>
        <p:txBody>
          <a:bodyPr vert="horz" wrap="square" lIns="91440" tIns="45720" rIns="91440" bIns="45720" anchor="t" anchorCtr="0"/>
          <a:lstStyle/>
          <a:p>
            <a:pPr marL="0" indent="0">
              <a:lnSpc>
                <a:spcPts val="3600"/>
              </a:lnSpc>
              <a:spcBef>
                <a:spcPct val="0"/>
              </a:spcBef>
              <a:buNone/>
            </a:pPr>
            <a:r>
              <a:rPr lang="zh-CN" altLang="en-US" sz="2000" dirty="0">
                <a:latin typeface="Times New Roman" panose="02020603050405020304" pitchFamily="18" charset="0"/>
                <a:ea typeface="黑体" panose="02010609060101010101" pitchFamily="49" charset="-122"/>
              </a:rPr>
              <a:t>          </a:t>
            </a:r>
            <a:r>
              <a:rPr lang="zh-CN" altLang="en-US" sz="2400" dirty="0">
                <a:solidFill>
                  <a:srgbClr val="FFFF00"/>
                </a:solidFill>
                <a:latin typeface="Times New Roman" panose="02020603050405020304" pitchFamily="18" charset="0"/>
                <a:ea typeface="黑体" panose="02010609060101010101" pitchFamily="49" charset="-122"/>
              </a:rPr>
              <a:t>线粒体基因组与细胞核基因组之间都存在着丰富的遗传物质交流和基因产物间的相互作用</a:t>
            </a:r>
            <a:r>
              <a:rPr lang="zh-CN" altLang="en-US" sz="2400" dirty="0">
                <a:latin typeface="Times New Roman" panose="02020603050405020304" pitchFamily="18" charset="0"/>
                <a:ea typeface="黑体" panose="02010609060101010101" pitchFamily="49" charset="-122"/>
              </a:rPr>
              <a:t>。例如，线粒体的核糖体蛋白、氨酰</a:t>
            </a:r>
            <a:r>
              <a:rPr lang="en-US" altLang="zh-CN" sz="2400" dirty="0">
                <a:latin typeface="Times New Roman" panose="02020603050405020304" pitchFamily="18" charset="0"/>
                <a:ea typeface="黑体" panose="02010609060101010101" pitchFamily="49" charset="-122"/>
              </a:rPr>
              <a:t>tRNA</a:t>
            </a:r>
            <a:r>
              <a:rPr lang="zh-CN" altLang="en-US" sz="2400" dirty="0">
                <a:latin typeface="Times New Roman" panose="02020603050405020304" pitchFamily="18" charset="0"/>
                <a:ea typeface="黑体" panose="02010609060101010101" pitchFamily="49" charset="-122"/>
              </a:rPr>
              <a:t>合成酶、聚合酶、许多结构蛋白都是由核基因编码，在细胞质中合成后，定向转运到线粒体，执行各种生物学功能。     </a:t>
            </a:r>
            <a:endParaRPr lang="en-US" altLang="zh-CN" sz="2400" dirty="0">
              <a:latin typeface="Times New Roman" panose="02020603050405020304" pitchFamily="18" charset="0"/>
              <a:ea typeface="黑体" panose="02010609060101010101" pitchFamily="49" charset="-122"/>
            </a:endParaRPr>
          </a:p>
          <a:p>
            <a:pPr marL="0" indent="0">
              <a:lnSpc>
                <a:spcPts val="3600"/>
              </a:lnSpc>
              <a:spcBef>
                <a:spcPct val="0"/>
              </a:spcBef>
              <a:buNone/>
            </a:pPr>
            <a:r>
              <a:rPr lang="en-US" altLang="zh-CN" sz="2400" dirty="0">
                <a:latin typeface="Times New Roman" panose="02020603050405020304" pitchFamily="18" charset="0"/>
                <a:ea typeface="黑体" panose="02010609060101010101" pitchFamily="49" charset="-122"/>
              </a:rPr>
              <a:t>        </a:t>
            </a:r>
            <a:r>
              <a:rPr lang="zh-CN" altLang="en-US" sz="2400" dirty="0">
                <a:latin typeface="Times New Roman" panose="02020603050405020304" pitchFamily="18" charset="0"/>
                <a:ea typeface="黑体" panose="02010609060101010101" pitchFamily="49" charset="-122"/>
              </a:rPr>
              <a:t>这充分说明线粒体基因产物与核基因产物间的相互作用的重要性。线粒体作为一个半自主系统，其形态发生与生物合成，在很大程度上依赖于自身的遗传体系与核基因组的相互作用。由此可见，</a:t>
            </a:r>
            <a:r>
              <a:rPr lang="zh-CN" altLang="en-US" sz="2400" dirty="0">
                <a:solidFill>
                  <a:srgbClr val="FFFF00"/>
                </a:solidFill>
                <a:latin typeface="Times New Roman" panose="02020603050405020304" pitchFamily="18" charset="0"/>
                <a:ea typeface="黑体" panose="02010609060101010101" pitchFamily="49" charset="-122"/>
              </a:rPr>
              <a:t>线粒体结构和功能的完整性受到核基因组和线粒体基因组的双重控制。</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p:cNvSpPr>
          <p:nvPr>
            <p:ph idx="1"/>
          </p:nvPr>
        </p:nvSpPr>
        <p:spPr>
          <a:xfrm>
            <a:off x="457200" y="609600"/>
            <a:ext cx="8686800" cy="6019800"/>
          </a:xfrm>
          <a:ln/>
        </p:spPr>
        <p:txBody>
          <a:bodyPr vert="horz" wrap="square" lIns="91440" tIns="45720" rIns="91440" bIns="45720" anchor="t" anchorCtr="0"/>
          <a:lstStyle/>
          <a:p>
            <a:pPr algn="just">
              <a:lnSpc>
                <a:spcPct val="85000"/>
              </a:lnSpc>
              <a:spcBef>
                <a:spcPct val="10000"/>
              </a:spcBef>
              <a:buNone/>
            </a:pPr>
            <a:r>
              <a:rPr lang="en-US" altLang="zh-CN" sz="2400" b="1" dirty="0">
                <a:latin typeface="Times New Roman" panose="02020603050405020304" pitchFamily="18" charset="0"/>
              </a:rPr>
              <a:t>   </a:t>
            </a:r>
            <a:r>
              <a:rPr lang="zh-CN" altLang="en-US" sz="2400" dirty="0">
                <a:latin typeface="Comic Sans MS" panose="030F0702030302020204" pitchFamily="66" charset="0"/>
                <a:ea typeface="黑体" panose="02010609060101010101" pitchFamily="49" charset="-122"/>
              </a:rPr>
              <a:t>例</a:t>
            </a:r>
            <a:r>
              <a:rPr lang="en-US" altLang="zh-CN" sz="2400" dirty="0">
                <a:latin typeface="Comic Sans MS" panose="030F0702030302020204" pitchFamily="66" charset="0"/>
                <a:ea typeface="黑体" panose="02010609060101010101" pitchFamily="49" charset="-122"/>
              </a:rPr>
              <a:t>:</a:t>
            </a:r>
            <a:r>
              <a:rPr lang="zh-CN" altLang="en-US" sz="2400" dirty="0">
                <a:solidFill>
                  <a:srgbClr val="FBFB73"/>
                </a:solidFill>
                <a:latin typeface="Comic Sans MS" panose="030F0702030302020204" pitchFamily="66" charset="0"/>
                <a:ea typeface="黑体" panose="02010609060101010101" pitchFamily="49" charset="-122"/>
              </a:rPr>
              <a:t>高等植物紫茉莉（</a:t>
            </a:r>
            <a:r>
              <a:rPr lang="en-US" altLang="zh-CN" sz="2400" i="1" dirty="0">
                <a:solidFill>
                  <a:srgbClr val="FBFB73"/>
                </a:solidFill>
                <a:latin typeface="Comic Sans MS" panose="030F0702030302020204" pitchFamily="66" charset="0"/>
                <a:ea typeface="黑体" panose="02010609060101010101" pitchFamily="49" charset="-122"/>
              </a:rPr>
              <a:t>Mirabilils jalapa</a:t>
            </a:r>
            <a:r>
              <a:rPr lang="zh-CN" altLang="en-US" sz="2400" dirty="0">
                <a:solidFill>
                  <a:srgbClr val="FBFB73"/>
                </a:solidFill>
                <a:latin typeface="Comic Sans MS" panose="030F0702030302020204" pitchFamily="66" charset="0"/>
                <a:ea typeface="黑体" panose="02010609060101010101" pitchFamily="49" charset="-122"/>
              </a:rPr>
              <a:t>）质体的遗传</a:t>
            </a:r>
          </a:p>
          <a:p>
            <a:pPr algn="just">
              <a:spcBef>
                <a:spcPct val="10000"/>
              </a:spcBef>
              <a:buNone/>
            </a:pPr>
            <a:r>
              <a:rPr lang="zh-CN" altLang="en-US" sz="2400" dirty="0">
                <a:latin typeface="Comic Sans MS" panose="030F0702030302020204" pitchFamily="66" charset="0"/>
                <a:ea typeface="黑体" panose="02010609060101010101" pitchFamily="49" charset="-122"/>
              </a:rPr>
              <a:t>              </a:t>
            </a:r>
            <a:r>
              <a:rPr lang="zh-CN" altLang="en-US" sz="2000" dirty="0">
                <a:latin typeface="Comic Sans MS" panose="030F0702030302020204" pitchFamily="66" charset="0"/>
                <a:ea typeface="黑体" panose="02010609060101010101" pitchFamily="49" charset="-122"/>
              </a:rPr>
              <a:t>紫茉莉   正常的绿色（含正常的叶绿体）</a:t>
            </a:r>
          </a:p>
          <a:p>
            <a:pPr algn="just">
              <a:spcBef>
                <a:spcPct val="10000"/>
              </a:spcBef>
              <a:buNone/>
            </a:pPr>
            <a:r>
              <a:rPr lang="zh-CN" altLang="en-US" sz="2000" dirty="0">
                <a:latin typeface="Comic Sans MS" panose="030F0702030302020204" pitchFamily="66" charset="0"/>
                <a:ea typeface="黑体" panose="02010609060101010101" pitchFamily="49" charset="-122"/>
              </a:rPr>
              <a:t>         斑色  （叶绿体 </a:t>
            </a:r>
            <a:r>
              <a:rPr lang="en-US" altLang="zh-CN" sz="2000" dirty="0">
                <a:latin typeface="Comic Sans MS" panose="030F0702030302020204" pitchFamily="66" charset="0"/>
                <a:ea typeface="黑体" panose="02010609060101010101" pitchFamily="49" charset="-122"/>
              </a:rPr>
              <a:t>chloroplasts </a:t>
            </a:r>
            <a:r>
              <a:rPr lang="zh-CN" altLang="en-US" sz="2000" dirty="0">
                <a:latin typeface="Comic Sans MS" panose="030F0702030302020204" pitchFamily="66" charset="0"/>
                <a:ea typeface="黑体" panose="02010609060101010101" pitchFamily="49" charset="-122"/>
              </a:rPr>
              <a:t>＋  白色体</a:t>
            </a:r>
            <a:r>
              <a:rPr lang="en-US" altLang="zh-CN" sz="2000" dirty="0">
                <a:latin typeface="Comic Sans MS" panose="030F0702030302020204" pitchFamily="66" charset="0"/>
                <a:ea typeface="黑体" panose="02010609060101010101" pitchFamily="49" charset="-122"/>
              </a:rPr>
              <a:t>Leukoplasts</a:t>
            </a:r>
            <a:r>
              <a:rPr lang="zh-CN" altLang="en-US" sz="2000" dirty="0">
                <a:latin typeface="Comic Sans MS" panose="030F0702030302020204" pitchFamily="66" charset="0"/>
                <a:ea typeface="黑体" panose="02010609060101010101" pitchFamily="49" charset="-122"/>
              </a:rPr>
              <a:t>）</a:t>
            </a:r>
          </a:p>
          <a:p>
            <a:pPr algn="just">
              <a:spcBef>
                <a:spcPct val="10000"/>
              </a:spcBef>
              <a:buNone/>
            </a:pPr>
            <a:r>
              <a:rPr lang="zh-CN" altLang="en-US" sz="2000" dirty="0">
                <a:latin typeface="Comic Sans MS" panose="030F0702030302020204" pitchFamily="66" charset="0"/>
                <a:ea typeface="黑体" panose="02010609060101010101" pitchFamily="49" charset="-122"/>
              </a:rPr>
              <a:t>         白色  （白色体</a:t>
            </a:r>
            <a:r>
              <a:rPr lang="en-US" altLang="zh-CN" sz="2000" dirty="0">
                <a:latin typeface="Comic Sans MS" panose="030F0702030302020204" pitchFamily="66" charset="0"/>
                <a:ea typeface="黑体" panose="02010609060101010101" pitchFamily="49" charset="-122"/>
              </a:rPr>
              <a:t>Leukoplasts</a:t>
            </a:r>
            <a:r>
              <a:rPr lang="zh-CN" altLang="en-US" sz="2000" dirty="0">
                <a:latin typeface="Comic Sans MS" panose="030F0702030302020204" pitchFamily="66" charset="0"/>
                <a:ea typeface="黑体" panose="02010609060101010101" pitchFamily="49" charset="-122"/>
              </a:rPr>
              <a:t>）</a:t>
            </a:r>
          </a:p>
          <a:p>
            <a:pPr algn="just">
              <a:spcBef>
                <a:spcPct val="10000"/>
              </a:spcBef>
              <a:buNone/>
            </a:pPr>
            <a:r>
              <a:rPr lang="zh-CN" altLang="en-US" sz="2000" dirty="0">
                <a:latin typeface="Comic Sans MS" panose="030F0702030302020204" pitchFamily="66" charset="0"/>
                <a:ea typeface="黑体" panose="02010609060101010101" pitchFamily="49" charset="-122"/>
              </a:rPr>
              <a:t>                                  白色♂           白色</a:t>
            </a:r>
          </a:p>
          <a:p>
            <a:pPr algn="just">
              <a:spcBef>
                <a:spcPct val="10000"/>
              </a:spcBef>
              <a:buNone/>
            </a:pPr>
            <a:r>
              <a:rPr lang="zh-CN" altLang="en-US" sz="2000" dirty="0">
                <a:latin typeface="Comic Sans MS" panose="030F0702030302020204" pitchFamily="66" charset="0"/>
                <a:ea typeface="黑体" panose="02010609060101010101" pitchFamily="49" charset="-122"/>
              </a:rPr>
              <a:t>               白色♀   </a:t>
            </a:r>
            <a:r>
              <a:rPr lang="en-US" altLang="zh-CN" sz="2000" dirty="0">
                <a:latin typeface="Comic Sans MS" panose="030F0702030302020204" pitchFamily="66" charset="0"/>
                <a:ea typeface="黑体" panose="02010609060101010101" pitchFamily="49" charset="-122"/>
              </a:rPr>
              <a:t>×    </a:t>
            </a:r>
            <a:r>
              <a:rPr lang="zh-CN" altLang="en-US" sz="2000" dirty="0">
                <a:latin typeface="Comic Sans MS" panose="030F0702030302020204" pitchFamily="66" charset="0"/>
                <a:ea typeface="黑体" panose="02010609060101010101" pitchFamily="49" charset="-122"/>
              </a:rPr>
              <a:t>绿色    →      白色</a:t>
            </a:r>
          </a:p>
          <a:p>
            <a:pPr algn="just">
              <a:spcBef>
                <a:spcPct val="10000"/>
              </a:spcBef>
              <a:buNone/>
            </a:pPr>
            <a:r>
              <a:rPr lang="zh-CN" altLang="en-US" sz="2000" dirty="0">
                <a:latin typeface="Comic Sans MS" panose="030F0702030302020204" pitchFamily="66" charset="0"/>
                <a:ea typeface="黑体" panose="02010609060101010101" pitchFamily="49" charset="-122"/>
              </a:rPr>
              <a:t>                                   斑色              白色</a:t>
            </a:r>
          </a:p>
          <a:p>
            <a:pPr algn="just">
              <a:spcBef>
                <a:spcPct val="10000"/>
              </a:spcBef>
              <a:buNone/>
            </a:pPr>
            <a:r>
              <a:rPr lang="zh-CN" altLang="en-US" sz="2000" dirty="0">
                <a:latin typeface="Comic Sans MS" panose="030F0702030302020204" pitchFamily="66" charset="0"/>
                <a:ea typeface="黑体" panose="02010609060101010101" pitchFamily="49" charset="-122"/>
              </a:rPr>
              <a:t> </a:t>
            </a:r>
          </a:p>
          <a:p>
            <a:pPr algn="just">
              <a:spcBef>
                <a:spcPct val="10000"/>
              </a:spcBef>
              <a:buNone/>
            </a:pPr>
            <a:r>
              <a:rPr lang="zh-CN" altLang="en-US" sz="2000" dirty="0">
                <a:latin typeface="Comic Sans MS" panose="030F0702030302020204" pitchFamily="66" charset="0"/>
                <a:ea typeface="黑体" panose="02010609060101010101" pitchFamily="49" charset="-122"/>
              </a:rPr>
              <a:t>                                   白 色♂         绿色</a:t>
            </a:r>
          </a:p>
          <a:p>
            <a:pPr algn="just">
              <a:spcBef>
                <a:spcPct val="10000"/>
              </a:spcBef>
              <a:buNone/>
            </a:pPr>
            <a:r>
              <a:rPr lang="zh-CN" altLang="en-US" sz="2000" dirty="0">
                <a:latin typeface="Comic Sans MS" panose="030F0702030302020204" pitchFamily="66" charset="0"/>
                <a:ea typeface="黑体" panose="02010609060101010101" pitchFamily="49" charset="-122"/>
              </a:rPr>
              <a:t>                绿色♀   </a:t>
            </a:r>
            <a:r>
              <a:rPr lang="en-US" altLang="zh-CN" sz="2000" dirty="0">
                <a:latin typeface="Comic Sans MS" panose="030F0702030302020204" pitchFamily="66" charset="0"/>
                <a:ea typeface="黑体" panose="02010609060101010101" pitchFamily="49" charset="-122"/>
              </a:rPr>
              <a:t>×    </a:t>
            </a:r>
            <a:r>
              <a:rPr lang="zh-CN" altLang="en-US" sz="2000" dirty="0">
                <a:latin typeface="Comic Sans MS" panose="030F0702030302020204" pitchFamily="66" charset="0"/>
                <a:ea typeface="黑体" panose="02010609060101010101" pitchFamily="49" charset="-122"/>
              </a:rPr>
              <a:t>绿色     →    绿色</a:t>
            </a:r>
          </a:p>
          <a:p>
            <a:pPr algn="just">
              <a:spcBef>
                <a:spcPct val="10000"/>
              </a:spcBef>
              <a:buNone/>
            </a:pPr>
            <a:r>
              <a:rPr lang="zh-CN" altLang="en-US" sz="2000" dirty="0">
                <a:latin typeface="Comic Sans MS" panose="030F0702030302020204" pitchFamily="66" charset="0"/>
                <a:ea typeface="黑体" panose="02010609060101010101" pitchFamily="49" charset="-122"/>
              </a:rPr>
              <a:t>                                    斑色             绿色</a:t>
            </a:r>
          </a:p>
          <a:p>
            <a:pPr algn="just">
              <a:spcBef>
                <a:spcPct val="10000"/>
              </a:spcBef>
              <a:buNone/>
            </a:pPr>
            <a:r>
              <a:rPr lang="zh-CN" altLang="en-US" sz="2000" dirty="0">
                <a:latin typeface="Comic Sans MS" panose="030F0702030302020204" pitchFamily="66" charset="0"/>
                <a:ea typeface="黑体" panose="02010609060101010101" pitchFamily="49" charset="-122"/>
              </a:rPr>
              <a:t>  </a:t>
            </a:r>
          </a:p>
          <a:p>
            <a:pPr algn="just">
              <a:spcBef>
                <a:spcPct val="10000"/>
              </a:spcBef>
              <a:buNone/>
            </a:pPr>
            <a:r>
              <a:rPr lang="zh-CN" altLang="en-US" sz="2000" dirty="0">
                <a:latin typeface="Comic Sans MS" panose="030F0702030302020204" pitchFamily="66" charset="0"/>
                <a:ea typeface="黑体" panose="02010609060101010101" pitchFamily="49" charset="-122"/>
              </a:rPr>
              <a:t>                                   白色♂        </a:t>
            </a:r>
          </a:p>
          <a:p>
            <a:pPr algn="just">
              <a:spcBef>
                <a:spcPct val="10000"/>
              </a:spcBef>
              <a:buNone/>
            </a:pPr>
            <a:r>
              <a:rPr lang="zh-CN" altLang="en-US" sz="2000" dirty="0">
                <a:latin typeface="Comic Sans MS" panose="030F0702030302020204" pitchFamily="66" charset="0"/>
                <a:ea typeface="黑体" panose="02010609060101010101" pitchFamily="49" charset="-122"/>
              </a:rPr>
              <a:t>               斑色♀  </a:t>
            </a:r>
            <a:r>
              <a:rPr lang="en-US" altLang="zh-CN" sz="2000" dirty="0">
                <a:latin typeface="Comic Sans MS" panose="030F0702030302020204" pitchFamily="66" charset="0"/>
                <a:ea typeface="黑体" panose="02010609060101010101" pitchFamily="49" charset="-122"/>
              </a:rPr>
              <a:t>×      </a:t>
            </a:r>
            <a:r>
              <a:rPr lang="zh-CN" altLang="en-US" sz="2000" dirty="0">
                <a:latin typeface="Comic Sans MS" panose="030F0702030302020204" pitchFamily="66" charset="0"/>
                <a:ea typeface="黑体" panose="02010609060101010101" pitchFamily="49" charset="-122"/>
              </a:rPr>
              <a:t>绿色     →   斑色、绿色或白色</a:t>
            </a:r>
          </a:p>
          <a:p>
            <a:pPr algn="just">
              <a:spcBef>
                <a:spcPct val="10000"/>
              </a:spcBef>
              <a:buNone/>
            </a:pPr>
            <a:r>
              <a:rPr lang="zh-CN" altLang="en-US" sz="2000" dirty="0">
                <a:latin typeface="Comic Sans MS" panose="030F0702030302020204" pitchFamily="66" charset="0"/>
                <a:ea typeface="黑体" panose="02010609060101010101" pitchFamily="49" charset="-122"/>
              </a:rPr>
              <a:t>                                    斑色     </a:t>
            </a:r>
          </a:p>
        </p:txBody>
      </p:sp>
      <p:sp>
        <p:nvSpPr>
          <p:cNvPr id="7171" name="AutoShape 3"/>
          <p:cNvSpPr/>
          <p:nvPr/>
        </p:nvSpPr>
        <p:spPr>
          <a:xfrm>
            <a:off x="2971800" y="2133600"/>
            <a:ext cx="76200" cy="762000"/>
          </a:xfrm>
          <a:prstGeom prst="leftBrace">
            <a:avLst>
              <a:gd name="adj1" fmla="val 83240"/>
              <a:gd name="adj2" fmla="val 50000"/>
            </a:avLst>
          </a:prstGeom>
          <a:noFill/>
          <a:ln w="28575" cap="flat" cmpd="sng">
            <a:solidFill>
              <a:srgbClr val="FFFF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algn="ctr" eaLnBrk="1" hangingPunct="1">
              <a:spcBef>
                <a:spcPct val="0"/>
              </a:spcBef>
              <a:buClrTx/>
              <a:buNone/>
            </a:pPr>
            <a:endParaRPr lang="zh-CN" altLang="zh-CN" sz="2400" b="1" dirty="0">
              <a:solidFill>
                <a:schemeClr val="accent1"/>
              </a:solidFill>
              <a:latin typeface="Tahoma" panose="020B0604030504040204" pitchFamily="34" charset="0"/>
            </a:endParaRPr>
          </a:p>
        </p:txBody>
      </p:sp>
      <p:sp>
        <p:nvSpPr>
          <p:cNvPr id="7172" name="AutoShape 4"/>
          <p:cNvSpPr/>
          <p:nvPr/>
        </p:nvSpPr>
        <p:spPr>
          <a:xfrm>
            <a:off x="3048000" y="3505200"/>
            <a:ext cx="76200" cy="914400"/>
          </a:xfrm>
          <a:prstGeom prst="leftBrace">
            <a:avLst>
              <a:gd name="adj1" fmla="val 100000"/>
              <a:gd name="adj2" fmla="val 50000"/>
            </a:avLst>
          </a:prstGeom>
          <a:noFill/>
          <a:ln w="28575" cap="flat" cmpd="sng">
            <a:solidFill>
              <a:srgbClr val="FFFF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endParaRPr lang="zh-CN" altLang="en-US" sz="2000" dirty="0">
              <a:solidFill>
                <a:srgbClr val="FFFF00"/>
              </a:solidFill>
            </a:endParaRPr>
          </a:p>
        </p:txBody>
      </p:sp>
      <p:sp>
        <p:nvSpPr>
          <p:cNvPr id="7173" name="AutoShape 5"/>
          <p:cNvSpPr/>
          <p:nvPr/>
        </p:nvSpPr>
        <p:spPr>
          <a:xfrm>
            <a:off x="2895600" y="4876800"/>
            <a:ext cx="76200" cy="762000"/>
          </a:xfrm>
          <a:prstGeom prst="leftBrace">
            <a:avLst>
              <a:gd name="adj1" fmla="val 83240"/>
              <a:gd name="adj2" fmla="val 50000"/>
            </a:avLst>
          </a:prstGeom>
          <a:noFill/>
          <a:ln w="28575" cap="flat" cmpd="sng">
            <a:solidFill>
              <a:srgbClr val="FFFF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endParaRPr lang="zh-CN" altLang="en-US" sz="2000" dirty="0">
              <a:solidFill>
                <a:srgbClr val="FFFF00"/>
              </a:solidFill>
            </a:endParaRPr>
          </a:p>
        </p:txBody>
      </p:sp>
      <p:pic>
        <p:nvPicPr>
          <p:cNvPr id="7174" name="Picture 7" descr="657"/>
          <p:cNvPicPr>
            <a:picLocks noChangeAspect="1"/>
          </p:cNvPicPr>
          <p:nvPr/>
        </p:nvPicPr>
        <p:blipFill>
          <a:blip r:embed="rId2">
            <a:lum bright="12000"/>
          </a:blip>
          <a:stretch>
            <a:fillRect/>
          </a:stretch>
        </p:blipFill>
        <p:spPr>
          <a:xfrm>
            <a:off x="6096000" y="1752600"/>
            <a:ext cx="2768600" cy="3314700"/>
          </a:xfrm>
          <a:prstGeom prst="rect">
            <a:avLst/>
          </a:prstGeom>
          <a:noFill/>
          <a:ln w="9525">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a:ln/>
        </p:spPr>
        <p:txBody>
          <a:bodyPr vert="horz" wrap="square" lIns="91440" tIns="45720" rIns="91440" bIns="45720" anchor="ctr" anchorCtr="0"/>
          <a:lstStyle/>
          <a:p>
            <a:endParaRPr lang="zh-CN" altLang="en-US" dirty="0"/>
          </a:p>
        </p:txBody>
      </p:sp>
      <p:sp>
        <p:nvSpPr>
          <p:cNvPr id="44035" name="内容占位符 2"/>
          <p:cNvSpPr>
            <a:spLocks noGrp="1"/>
          </p:cNvSpPr>
          <p:nvPr>
            <p:ph idx="1"/>
          </p:nvPr>
        </p:nvSpPr>
        <p:spPr>
          <a:ln/>
        </p:spPr>
        <p:txBody>
          <a:bodyPr vert="horz" wrap="square" lIns="91440" tIns="45720" rIns="91440" bIns="45720" anchor="t" anchorCtr="0"/>
          <a:lstStyle/>
          <a:p>
            <a:endParaRPr lang="zh-CN" altLang="en-US" dirty="0"/>
          </a:p>
        </p:txBody>
      </p:sp>
      <p:pic>
        <p:nvPicPr>
          <p:cNvPr id="44036" name="Picture 3"/>
          <p:cNvPicPr>
            <a:picLocks noChangeAspect="1"/>
          </p:cNvPicPr>
          <p:nvPr/>
        </p:nvPicPr>
        <p:blipFill>
          <a:blip r:embed="rId2"/>
          <a:stretch>
            <a:fillRect/>
          </a:stretch>
        </p:blipFill>
        <p:spPr>
          <a:xfrm>
            <a:off x="109538" y="685800"/>
            <a:ext cx="8924925" cy="5076825"/>
          </a:xfrm>
          <a:prstGeom prst="rect">
            <a:avLst/>
          </a:prstGeom>
          <a:noFill/>
          <a:ln w="9525">
            <a:noFill/>
          </a:ln>
        </p:spPr>
      </p:pic>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p:cNvSpPr txBox="1"/>
          <p:nvPr/>
        </p:nvSpPr>
        <p:spPr>
          <a:xfrm>
            <a:off x="228600" y="665163"/>
            <a:ext cx="8610600" cy="4872037"/>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35000"/>
              </a:spcBef>
              <a:buClrTx/>
              <a:buNone/>
            </a:pPr>
            <a:r>
              <a:rPr lang="en-US" altLang="zh-CN" sz="2800" dirty="0">
                <a:solidFill>
                  <a:srgbClr val="FFFF00"/>
                </a:solidFill>
                <a:latin typeface="Comic Sans MS" panose="030F0702030302020204" pitchFamily="66" charset="0"/>
                <a:ea typeface="黑体" panose="02010609060101010101" pitchFamily="49" charset="-122"/>
              </a:rPr>
              <a:t>5.3.4 </a:t>
            </a:r>
            <a:r>
              <a:rPr lang="zh-CN" altLang="en-US" sz="2800" dirty="0">
                <a:solidFill>
                  <a:srgbClr val="FFFF00"/>
                </a:solidFill>
                <a:latin typeface="Comic Sans MS" panose="030F0702030302020204" pitchFamily="66" charset="0"/>
                <a:ea typeface="黑体" panose="02010609060101010101" pitchFamily="49" charset="-122"/>
              </a:rPr>
              <a:t>线粒体</a:t>
            </a:r>
            <a:r>
              <a:rPr lang="en-US" altLang="zh-CN" sz="2800" dirty="0">
                <a:solidFill>
                  <a:srgbClr val="FFFF00"/>
                </a:solidFill>
                <a:latin typeface="Comic Sans MS" panose="030F0702030302020204" pitchFamily="66" charset="0"/>
                <a:ea typeface="黑体" panose="02010609060101010101" pitchFamily="49" charset="-122"/>
              </a:rPr>
              <a:t>DNA</a:t>
            </a:r>
            <a:r>
              <a:rPr lang="zh-CN" altLang="en-US" sz="2800" dirty="0">
                <a:solidFill>
                  <a:srgbClr val="FFFF00"/>
                </a:solidFill>
                <a:latin typeface="Comic Sans MS" panose="030F0702030302020204" pitchFamily="66" charset="0"/>
                <a:ea typeface="黑体" panose="02010609060101010101" pitchFamily="49" charset="-122"/>
              </a:rPr>
              <a:t>突变与人类疾病</a:t>
            </a:r>
          </a:p>
          <a:p>
            <a:pPr marL="0" lvl="0" indent="0" eaLnBrk="1" hangingPunct="1">
              <a:spcBef>
                <a:spcPct val="35000"/>
              </a:spcBef>
              <a:buClrTx/>
              <a:buNone/>
            </a:pPr>
            <a:r>
              <a:rPr lang="zh-CN" altLang="en-US" sz="2000" dirty="0">
                <a:solidFill>
                  <a:srgbClr val="FFFF00"/>
                </a:solidFill>
                <a:latin typeface="Comic Sans MS" panose="030F0702030302020204" pitchFamily="66" charset="0"/>
                <a:ea typeface="黑体" panose="02010609060101010101" pitchFamily="49" charset="-122"/>
              </a:rPr>
              <a:t>        </a:t>
            </a:r>
          </a:p>
          <a:p>
            <a:pPr marL="0" lvl="0" indent="0" eaLnBrk="1" hangingPunct="1">
              <a:lnSpc>
                <a:spcPct val="120000"/>
              </a:lnSpc>
              <a:spcBef>
                <a:spcPct val="35000"/>
              </a:spcBef>
              <a:buClrTx/>
              <a:buNone/>
            </a:pPr>
            <a:r>
              <a:rPr lang="zh-CN" altLang="en-US" sz="2400" dirty="0">
                <a:latin typeface="黑体" panose="02010609060101010101" pitchFamily="49" charset="-122"/>
                <a:ea typeface="黑体" panose="02010609060101010101" pitchFamily="49" charset="-122"/>
              </a:rPr>
              <a:t>人类受精卵的线粒体几乎全部来自卵母细胞，这种传递方式称为母体遗传（</a:t>
            </a:r>
            <a:r>
              <a:rPr lang="en-US" altLang="zh-CN" sz="2400" dirty="0">
                <a:latin typeface="黑体" panose="02010609060101010101" pitchFamily="49" charset="-122"/>
                <a:ea typeface="黑体" panose="02010609060101010101" pitchFamily="49" charset="-122"/>
              </a:rPr>
              <a:t>maternal inheritance</a:t>
            </a:r>
            <a:r>
              <a:rPr lang="zh-CN" altLang="en-US" sz="2400" dirty="0">
                <a:latin typeface="黑体" panose="02010609060101010101" pitchFamily="49" charset="-122"/>
                <a:ea typeface="黑体" panose="02010609060101010101" pitchFamily="49" charset="-122"/>
              </a:rPr>
              <a:t>）。</a:t>
            </a:r>
          </a:p>
          <a:p>
            <a:pPr marL="0" lvl="0" indent="0" eaLnBrk="1" hangingPunct="1">
              <a:lnSpc>
                <a:spcPct val="120000"/>
              </a:lnSpc>
              <a:spcBef>
                <a:spcPct val="35000"/>
              </a:spcBef>
              <a:buClrTx/>
              <a:buNone/>
            </a:pPr>
            <a:r>
              <a:rPr lang="zh-CN" altLang="en-US" sz="2400" dirty="0">
                <a:solidFill>
                  <a:srgbClr val="FFFF00"/>
                </a:solidFill>
                <a:latin typeface="黑体" panose="02010609060101010101" pitchFamily="49" charset="-122"/>
                <a:ea typeface="黑体" panose="02010609060101010101" pitchFamily="49" charset="-122"/>
              </a:rPr>
              <a:t>由于</a:t>
            </a:r>
            <a:r>
              <a:rPr lang="en-US" altLang="zh-CN" sz="2400" dirty="0">
                <a:solidFill>
                  <a:srgbClr val="FFFF00"/>
                </a:solidFill>
                <a:latin typeface="黑体" panose="02010609060101010101" pitchFamily="49" charset="-122"/>
                <a:ea typeface="黑体" panose="02010609060101010101" pitchFamily="49" charset="-122"/>
              </a:rPr>
              <a:t>mtDNA</a:t>
            </a:r>
            <a:r>
              <a:rPr lang="zh-CN" altLang="en-US" sz="2400" dirty="0">
                <a:solidFill>
                  <a:srgbClr val="FFFF00"/>
                </a:solidFill>
                <a:latin typeface="黑体" panose="02010609060101010101" pitchFamily="49" charset="-122"/>
                <a:ea typeface="黑体" panose="02010609060101010101" pitchFamily="49" charset="-122"/>
              </a:rPr>
              <a:t>结构或功能异常所导致的疾病称为线粒体基因病。</a:t>
            </a:r>
            <a:r>
              <a:rPr lang="zh-CN" altLang="en-US" sz="2400" dirty="0">
                <a:latin typeface="黑体" panose="02010609060101010101" pitchFamily="49" charset="-122"/>
                <a:ea typeface="黑体" panose="02010609060101010101" pitchFamily="49" charset="-122"/>
              </a:rPr>
              <a:t>到目前为止，</a:t>
            </a:r>
            <a:r>
              <a:rPr lang="en-US" altLang="zh-CN" sz="2400" dirty="0">
                <a:latin typeface="黑体" panose="02010609060101010101" pitchFamily="49" charset="-122"/>
                <a:ea typeface="黑体" panose="02010609060101010101" pitchFamily="49" charset="-122"/>
              </a:rPr>
              <a:t>100</a:t>
            </a:r>
            <a:r>
              <a:rPr lang="zh-CN" altLang="en-US" sz="2400" dirty="0">
                <a:latin typeface="黑体" panose="02010609060101010101" pitchFamily="49" charset="-122"/>
                <a:ea typeface="黑体" panose="02010609060101010101" pitchFamily="49" charset="-122"/>
              </a:rPr>
              <a:t>多种不同类型的 </a:t>
            </a:r>
            <a:r>
              <a:rPr lang="en-US" altLang="zh-CN" sz="2400" dirty="0">
                <a:latin typeface="黑体" panose="02010609060101010101" pitchFamily="49" charset="-122"/>
                <a:ea typeface="黑体" panose="02010609060101010101" pitchFamily="49" charset="-122"/>
              </a:rPr>
              <a:t>mtDNA </a:t>
            </a:r>
            <a:r>
              <a:rPr lang="zh-CN" altLang="en-US" sz="2400" dirty="0">
                <a:latin typeface="黑体" panose="02010609060101010101" pitchFamily="49" charset="-122"/>
                <a:ea typeface="黑体" panose="02010609060101010101" pitchFamily="49" charset="-122"/>
              </a:rPr>
              <a:t>重排和</a:t>
            </a:r>
            <a:r>
              <a:rPr lang="en-US" altLang="zh-CN" sz="2400" dirty="0">
                <a:latin typeface="黑体" panose="02010609060101010101" pitchFamily="49" charset="-122"/>
                <a:ea typeface="黑体" panose="02010609060101010101" pitchFamily="49" charset="-122"/>
              </a:rPr>
              <a:t>50</a:t>
            </a:r>
            <a:r>
              <a:rPr lang="zh-CN" altLang="en-US" sz="2400" dirty="0">
                <a:latin typeface="黑体" panose="02010609060101010101" pitchFamily="49" charset="-122"/>
                <a:ea typeface="黑体" panose="02010609060101010101" pitchFamily="49" charset="-122"/>
              </a:rPr>
              <a:t>多种 </a:t>
            </a:r>
            <a:r>
              <a:rPr lang="en-US" altLang="zh-CN" sz="2400" dirty="0">
                <a:latin typeface="黑体" panose="02010609060101010101" pitchFamily="49" charset="-122"/>
                <a:ea typeface="黑体" panose="02010609060101010101" pitchFamily="49" charset="-122"/>
              </a:rPr>
              <a:t>mtDNA</a:t>
            </a:r>
            <a:r>
              <a:rPr lang="zh-CN" altLang="en-US" sz="2400" dirty="0">
                <a:latin typeface="黑体" panose="02010609060101010101" pitchFamily="49" charset="-122"/>
                <a:ea typeface="黑体" panose="02010609060101010101" pitchFamily="49" charset="-122"/>
              </a:rPr>
              <a:t>点突变已被发现与人类疾病相关。</a:t>
            </a:r>
          </a:p>
          <a:p>
            <a:pPr marL="0" lvl="0" indent="0" eaLnBrk="1" hangingPunct="1">
              <a:lnSpc>
                <a:spcPct val="120000"/>
              </a:lnSpc>
              <a:spcBef>
                <a:spcPct val="35000"/>
              </a:spcBef>
              <a:buClrTx/>
              <a:buNone/>
            </a:pPr>
            <a:r>
              <a:rPr lang="zh-CN" altLang="en-US" sz="2400" dirty="0">
                <a:latin typeface="黑体" panose="02010609060101010101" pitchFamily="49" charset="-122"/>
                <a:ea typeface="黑体" panose="02010609060101010101" pitchFamily="49" charset="-122"/>
              </a:rPr>
              <a:t>多种线粒体突变涉及 </a:t>
            </a:r>
            <a:r>
              <a:rPr lang="en-US" altLang="zh-CN" sz="2400" dirty="0">
                <a:latin typeface="黑体" panose="02010609060101010101" pitchFamily="49" charset="-122"/>
                <a:ea typeface="黑体" panose="02010609060101010101" pitchFamily="49" charset="-122"/>
              </a:rPr>
              <a:t>ATP </a:t>
            </a:r>
            <a:r>
              <a:rPr lang="zh-CN" altLang="en-US" sz="2400" dirty="0">
                <a:latin typeface="黑体" panose="02010609060101010101" pitchFamily="49" charset="-122"/>
                <a:ea typeface="黑体" panose="02010609060101010101" pitchFamily="49" charset="-122"/>
              </a:rPr>
              <a:t>合成，能量需求大的组织、细胞对</a:t>
            </a:r>
            <a:r>
              <a:rPr lang="en-US" altLang="zh-CN" sz="2400" dirty="0">
                <a:latin typeface="黑体" panose="02010609060101010101" pitchFamily="49" charset="-122"/>
                <a:ea typeface="黑体" panose="02010609060101010101" pitchFamily="49" charset="-122"/>
              </a:rPr>
              <a:t>ATP </a:t>
            </a:r>
            <a:r>
              <a:rPr lang="zh-CN" altLang="en-US" sz="2400" dirty="0">
                <a:latin typeface="黑体" panose="02010609060101010101" pitchFamily="49" charset="-122"/>
                <a:ea typeface="黑体" panose="02010609060101010101" pitchFamily="49" charset="-122"/>
              </a:rPr>
              <a:t>缺乏较为敏感。因此，线粒体基因病常表现为肌病、心疾病、神经系统疾病、贫血、糖尿病等。</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p:cNvSpPr>
          <p:nvPr>
            <p:ph type="title"/>
          </p:nvPr>
        </p:nvSpPr>
        <p:spPr>
          <a:ln/>
        </p:spPr>
        <p:txBody>
          <a:bodyPr vert="horz" wrap="square" lIns="91440" tIns="45720" rIns="91440" bIns="45720" anchor="ctr" anchorCtr="0"/>
          <a:lstStyle/>
          <a:p>
            <a:r>
              <a:rPr lang="zh-CN" altLang="en-US" sz="3600" dirty="0">
                <a:solidFill>
                  <a:srgbClr val="FFFF00"/>
                </a:solidFill>
                <a:ea typeface="黑体" panose="02010609060101010101" pitchFamily="49" charset="-122"/>
              </a:rPr>
              <a:t>线粒体基因病的遗传特点</a:t>
            </a:r>
          </a:p>
        </p:txBody>
      </p:sp>
      <p:sp>
        <p:nvSpPr>
          <p:cNvPr id="46083" name="Rectangle 3"/>
          <p:cNvSpPr>
            <a:spLocks noGrp="1"/>
          </p:cNvSpPr>
          <p:nvPr>
            <p:ph idx="1"/>
          </p:nvPr>
        </p:nvSpPr>
        <p:spPr>
          <a:xfrm>
            <a:off x="381000" y="1295400"/>
            <a:ext cx="8763000" cy="5105400"/>
          </a:xfrm>
          <a:ln/>
        </p:spPr>
        <p:txBody>
          <a:bodyPr vert="horz" wrap="square" lIns="91440" tIns="45720" rIns="91440" bIns="45720" anchor="t" anchorCtr="0"/>
          <a:lstStyle/>
          <a:p>
            <a:pPr marL="0" indent="0">
              <a:lnSpc>
                <a:spcPct val="135000"/>
              </a:lnSpc>
              <a:spcBef>
                <a:spcPct val="40000"/>
              </a:spcBef>
              <a:buNone/>
            </a:pPr>
            <a:r>
              <a:rPr lang="en-US" altLang="zh-CN" sz="2000" b="1" dirty="0">
                <a:latin typeface="Times New Roman" panose="02020603050405020304" pitchFamily="18" charset="0"/>
              </a:rPr>
              <a:t>     </a:t>
            </a:r>
            <a:r>
              <a:rPr lang="zh-CN" altLang="en-US" sz="2800" dirty="0">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1</a:t>
            </a:r>
            <a:r>
              <a:rPr lang="zh-CN" altLang="en-US" sz="2800" dirty="0">
                <a:latin typeface="黑体" panose="02010609060101010101" pitchFamily="49" charset="-122"/>
                <a:ea typeface="黑体" panose="02010609060101010101" pitchFamily="49" charset="-122"/>
              </a:rPr>
              <a:t>）突变</a:t>
            </a:r>
            <a:r>
              <a:rPr lang="en-US" altLang="zh-CN" sz="2800" dirty="0">
                <a:latin typeface="黑体" panose="02010609060101010101" pitchFamily="49" charset="-122"/>
                <a:ea typeface="黑体" panose="02010609060101010101" pitchFamily="49" charset="-122"/>
              </a:rPr>
              <a:t>mtDNA </a:t>
            </a:r>
            <a:r>
              <a:rPr lang="zh-CN" altLang="en-US" sz="2800" dirty="0">
                <a:latin typeface="黑体" panose="02010609060101010101" pitchFamily="49" charset="-122"/>
                <a:ea typeface="黑体" panose="02010609060101010101" pitchFamily="49" charset="-122"/>
              </a:rPr>
              <a:t>通过母亲卵子传递给子女，父源性将其突变</a:t>
            </a:r>
            <a:r>
              <a:rPr lang="en-US" altLang="zh-CN" sz="2800" dirty="0">
                <a:latin typeface="黑体" panose="02010609060101010101" pitchFamily="49" charset="-122"/>
                <a:ea typeface="黑体" panose="02010609060101010101" pitchFamily="49" charset="-122"/>
              </a:rPr>
              <a:t>mtDNA</a:t>
            </a:r>
            <a:r>
              <a:rPr lang="zh-CN" altLang="en-US" sz="2800" dirty="0">
                <a:latin typeface="黑体" panose="02010609060101010101" pitchFamily="49" charset="-122"/>
                <a:ea typeface="黑体" panose="02010609060101010101" pitchFamily="49" charset="-122"/>
              </a:rPr>
              <a:t>传递给子女则只是散发的偶然事件。</a:t>
            </a:r>
          </a:p>
          <a:p>
            <a:pPr marL="0" indent="0">
              <a:lnSpc>
                <a:spcPct val="135000"/>
              </a:lnSpc>
              <a:spcBef>
                <a:spcPct val="40000"/>
              </a:spcBef>
              <a:buNone/>
            </a:pPr>
            <a:r>
              <a:rPr lang="zh-CN" altLang="en-US" sz="2800" dirty="0">
                <a:latin typeface="黑体" panose="02010609060101010101" pitchFamily="49" charset="-122"/>
                <a:ea typeface="黑体" panose="02010609060101010101" pitchFamily="49" charset="-122"/>
              </a:rPr>
              <a:t>  （</a:t>
            </a:r>
            <a:r>
              <a:rPr lang="en-US" altLang="zh-CN" sz="2800" dirty="0">
                <a:latin typeface="黑体" panose="02010609060101010101" pitchFamily="49" charset="-122"/>
                <a:ea typeface="黑体" panose="02010609060101010101" pitchFamily="49" charset="-122"/>
              </a:rPr>
              <a:t>2</a:t>
            </a:r>
            <a:r>
              <a:rPr lang="zh-CN" altLang="en-US" sz="2800" dirty="0">
                <a:latin typeface="黑体" panose="02010609060101010101" pitchFamily="49" charset="-122"/>
                <a:ea typeface="黑体" panose="02010609060101010101" pitchFamily="49" charset="-122"/>
              </a:rPr>
              <a:t>）一个细胞的 </a:t>
            </a:r>
            <a:r>
              <a:rPr lang="en-US" altLang="zh-CN" sz="2800" dirty="0">
                <a:latin typeface="黑体" panose="02010609060101010101" pitchFamily="49" charset="-122"/>
                <a:ea typeface="黑体" panose="02010609060101010101" pitchFamily="49" charset="-122"/>
              </a:rPr>
              <a:t>mtDNA </a:t>
            </a:r>
            <a:r>
              <a:rPr lang="zh-CN" altLang="en-US" sz="2800" dirty="0">
                <a:latin typeface="黑体" panose="02010609060101010101" pitchFamily="49" charset="-122"/>
                <a:ea typeface="黑体" panose="02010609060101010101" pitchFamily="49" charset="-122"/>
              </a:rPr>
              <a:t>有多重拷贝，一个线粒体编码基因的表现型依赖于一个细胞内突变型和野生型 </a:t>
            </a:r>
            <a:r>
              <a:rPr lang="en-US" altLang="zh-CN" sz="2800" dirty="0">
                <a:latin typeface="黑体" panose="02010609060101010101" pitchFamily="49" charset="-122"/>
                <a:ea typeface="黑体" panose="02010609060101010101" pitchFamily="49" charset="-122"/>
              </a:rPr>
              <a:t>mt DNA </a:t>
            </a:r>
            <a:r>
              <a:rPr lang="zh-CN" altLang="en-US" sz="2800" dirty="0">
                <a:latin typeface="黑体" panose="02010609060101010101" pitchFamily="49" charset="-122"/>
                <a:ea typeface="黑体" panose="02010609060101010101" pitchFamily="49" charset="-122"/>
              </a:rPr>
              <a:t>的相对比例，仅当突变型达到一定阈值时，病理特征才能表现出来。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p:cNvSpPr>
            <a:spLocks noGrp="1"/>
          </p:cNvSpPr>
          <p:nvPr>
            <p:ph type="title"/>
          </p:nvPr>
        </p:nvSpPr>
        <p:spPr>
          <a:xfrm>
            <a:off x="304800" y="685800"/>
            <a:ext cx="8229600" cy="838200"/>
          </a:xfrm>
          <a:ln/>
        </p:spPr>
        <p:txBody>
          <a:bodyPr vert="horz" wrap="square" lIns="91440" tIns="45720" rIns="91440" bIns="45720" anchor="ctr" anchorCtr="0"/>
          <a:lstStyle/>
          <a:p>
            <a:r>
              <a:rPr lang="zh-CN" altLang="zh-CN" sz="3600" b="1" dirty="0">
                <a:solidFill>
                  <a:srgbClr val="FFFF00"/>
                </a:solidFill>
                <a:latin typeface="黑体" panose="02010609060101010101" pitchFamily="49" charset="-122"/>
                <a:ea typeface="黑体" panose="02010609060101010101" pitchFamily="49" charset="-122"/>
              </a:rPr>
              <a:t>线粒体DNA的突变情况</a:t>
            </a:r>
            <a:endParaRPr lang="zh-CN" altLang="en-US" sz="3600" dirty="0">
              <a:solidFill>
                <a:srgbClr val="FFFF00"/>
              </a:solidFill>
              <a:latin typeface="黑体" panose="02010609060101010101" pitchFamily="49" charset="-122"/>
              <a:ea typeface="黑体" panose="02010609060101010101" pitchFamily="49" charset="-122"/>
            </a:endParaRPr>
          </a:p>
        </p:txBody>
      </p:sp>
      <p:sp>
        <p:nvSpPr>
          <p:cNvPr id="47107" name="内容占位符 2"/>
          <p:cNvSpPr>
            <a:spLocks noGrp="1"/>
          </p:cNvSpPr>
          <p:nvPr>
            <p:ph idx="1"/>
          </p:nvPr>
        </p:nvSpPr>
        <p:spPr>
          <a:xfrm>
            <a:off x="533400" y="1676400"/>
            <a:ext cx="8229600" cy="4495800"/>
          </a:xfrm>
          <a:ln/>
        </p:spPr>
        <p:txBody>
          <a:bodyPr vert="horz" wrap="square" lIns="91440" tIns="45720" rIns="91440" bIns="45720" anchor="t" anchorCtr="0"/>
          <a:lstStyle/>
          <a:p>
            <a:pPr marL="0" indent="0">
              <a:spcBef>
                <a:spcPct val="0"/>
              </a:spcBef>
              <a:buClrTx/>
              <a:buNone/>
            </a:pPr>
            <a:r>
              <a:rPr lang="zh-CN" altLang="zh-CN" sz="2800" dirty="0">
                <a:latin typeface="黑体" panose="02010609060101010101" pitchFamily="49" charset="-122"/>
                <a:ea typeface="黑体" panose="02010609060101010101" pitchFamily="49" charset="-122"/>
              </a:rPr>
              <a:t>线粒体DNA可以分为控制区和编码区，控制区是线粒体DNA的高突变率区，也称</a:t>
            </a:r>
            <a:r>
              <a:rPr lang="zh-CN" altLang="zh-CN" sz="2800" b="1" dirty="0">
                <a:latin typeface="黑体" panose="02010609060101010101" pitchFamily="49" charset="-122"/>
                <a:ea typeface="黑体" panose="02010609060101010101" pitchFamily="49" charset="-122"/>
              </a:rPr>
              <a:t>高变区</a:t>
            </a:r>
            <a:r>
              <a:rPr lang="zh-CN" altLang="zh-CN" sz="2800" dirty="0">
                <a:latin typeface="黑体" panose="02010609060101010101" pitchFamily="49" charset="-122"/>
                <a:ea typeface="黑体" panose="02010609060101010101" pitchFamily="49" charset="-122"/>
              </a:rPr>
              <a:t>，平均每150年就有1个突变，因此超过五代平均就产生一个突变。可以追溯近期的母系祖先，比如一千年以内。</a:t>
            </a:r>
          </a:p>
          <a:p>
            <a:pPr marL="0" indent="0">
              <a:spcBef>
                <a:spcPct val="0"/>
              </a:spcBef>
              <a:buClrTx/>
              <a:buNone/>
            </a:pPr>
            <a:r>
              <a:rPr lang="zh-CN" altLang="zh-CN" dirty="0">
                <a:solidFill>
                  <a:srgbClr val="FFFF00"/>
                </a:solidFill>
              </a:rPr>
              <a:t>  </a:t>
            </a:r>
            <a:endParaRPr lang="zh-CN" altLang="zh-CN" sz="75700" dirty="0">
              <a:solidFill>
                <a:srgbClr val="FFFF00"/>
              </a:solidFill>
            </a:endParaRPr>
          </a:p>
          <a:p>
            <a:pPr marL="0" indent="0">
              <a:spcBef>
                <a:spcPct val="0"/>
              </a:spcBef>
              <a:buClrTx/>
              <a:buNone/>
            </a:pPr>
            <a:r>
              <a:rPr lang="zh-CN" altLang="zh-CN" sz="2800" dirty="0">
                <a:latin typeface="黑体" panose="02010609060101010101" pitchFamily="49" charset="-122"/>
                <a:ea typeface="黑体" panose="02010609060101010101" pitchFamily="49" charset="-122"/>
              </a:rPr>
              <a:t>编码区包含有37个结构基因，相对稳定，3000年才发生一个突变适合构建数千至数万年尺度的人类谱系。</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p:cNvSpPr>
            <a:spLocks noGrp="1"/>
          </p:cNvSpPr>
          <p:nvPr>
            <p:ph type="title"/>
          </p:nvPr>
        </p:nvSpPr>
        <p:spPr>
          <a:xfrm>
            <a:off x="457200" y="0"/>
            <a:ext cx="8229600" cy="914400"/>
          </a:xfrm>
          <a:ln/>
        </p:spPr>
        <p:txBody>
          <a:bodyPr vert="horz" wrap="square" lIns="91440" tIns="45720" rIns="91440" bIns="45720" anchor="ctr" anchorCtr="0"/>
          <a:lstStyle/>
          <a:p>
            <a:r>
              <a:rPr lang="zh-CN" altLang="en-US" sz="3600" dirty="0">
                <a:solidFill>
                  <a:srgbClr val="FFFF00"/>
                </a:solidFill>
                <a:latin typeface="黑体" panose="02010609060101010101" pitchFamily="49" charset="-122"/>
                <a:ea typeface="黑体" panose="02010609060101010101" pitchFamily="49" charset="-122"/>
              </a:rPr>
              <a:t>线粒体夏娃</a:t>
            </a:r>
          </a:p>
        </p:txBody>
      </p:sp>
      <p:sp>
        <p:nvSpPr>
          <p:cNvPr id="48131" name="内容占位符 2"/>
          <p:cNvSpPr>
            <a:spLocks noGrp="1"/>
          </p:cNvSpPr>
          <p:nvPr>
            <p:ph idx="1"/>
          </p:nvPr>
        </p:nvSpPr>
        <p:spPr>
          <a:xfrm>
            <a:off x="228600" y="838200"/>
            <a:ext cx="8686800" cy="1828800"/>
          </a:xfrm>
          <a:ln/>
        </p:spPr>
        <p:txBody>
          <a:bodyPr vert="horz" wrap="square" lIns="91440" tIns="45720" rIns="91440" bIns="45720" anchor="t" anchorCtr="0"/>
          <a:lstStyle/>
          <a:p>
            <a:pPr marL="0" indent="0">
              <a:lnSpc>
                <a:spcPct val="150000"/>
              </a:lnSpc>
              <a:buNone/>
            </a:pPr>
            <a:r>
              <a:rPr lang="zh-CN" altLang="en-US" sz="2400" dirty="0">
                <a:latin typeface="黑体" panose="02010609060101010101" pitchFamily="49" charset="-122"/>
                <a:ea typeface="黑体" panose="02010609060101010101" pitchFamily="49" charset="-122"/>
              </a:rPr>
              <a:t>根据线粒体上的突变数量和突变速率，推算出现代人的线粒体都是来自一位共同的</a:t>
            </a:r>
            <a:r>
              <a:rPr lang="en-US" altLang="zh-CN" sz="2400" dirty="0">
                <a:latin typeface="黑体" panose="02010609060101010101" pitchFamily="49" charset="-122"/>
                <a:ea typeface="黑体" panose="02010609060101010101" pitchFamily="49" charset="-122"/>
              </a:rPr>
              <a:t>20</a:t>
            </a:r>
            <a:r>
              <a:rPr lang="zh-CN" altLang="en-US" sz="2400" dirty="0">
                <a:latin typeface="黑体" panose="02010609060101010101" pitchFamily="49" charset="-122"/>
                <a:ea typeface="黑体" panose="02010609060101010101" pitchFamily="49" charset="-122"/>
              </a:rPr>
              <a:t>多万年前的非洲女人。从线粒体夏娃往下，层层划分，每一支系都根据它独特的突变标记来确定。</a:t>
            </a:r>
          </a:p>
        </p:txBody>
      </p:sp>
      <p:pic>
        <p:nvPicPr>
          <p:cNvPr id="48132" name="图片 3" descr="v2-ce9294dd2ef2eca5d192fc60e7959c90_720w.jpg"/>
          <p:cNvPicPr>
            <a:picLocks noChangeAspect="1"/>
          </p:cNvPicPr>
          <p:nvPr/>
        </p:nvPicPr>
        <p:blipFill>
          <a:blip r:embed="rId2"/>
          <a:stretch>
            <a:fillRect/>
          </a:stretch>
        </p:blipFill>
        <p:spPr>
          <a:xfrm>
            <a:off x="804863" y="2649538"/>
            <a:ext cx="7532687" cy="4059237"/>
          </a:xfrm>
          <a:prstGeom prst="rect">
            <a:avLst/>
          </a:prstGeom>
          <a:noFill/>
          <a:ln w="9525">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p:cNvSpPr txBox="1"/>
          <p:nvPr/>
        </p:nvSpPr>
        <p:spPr>
          <a:xfrm>
            <a:off x="395288" y="1219200"/>
            <a:ext cx="8153400" cy="49085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50000"/>
              </a:spcBef>
              <a:buClrTx/>
              <a:buNone/>
            </a:pPr>
            <a:r>
              <a:rPr lang="en-US" altLang="zh-CN" sz="2400" b="1" dirty="0">
                <a:solidFill>
                  <a:srgbClr val="FFFF00"/>
                </a:solidFill>
                <a:latin typeface="宋体" panose="02010600030101010101" pitchFamily="2" charset="-122"/>
              </a:rPr>
              <a:t>   </a:t>
            </a:r>
            <a:r>
              <a:rPr lang="en-US" altLang="zh-CN" sz="2400" dirty="0">
                <a:solidFill>
                  <a:srgbClr val="FFFF00"/>
                </a:solidFill>
                <a:latin typeface="Comic Sans MS" panose="030F0702030302020204" pitchFamily="66" charset="0"/>
                <a:ea typeface="黑体" panose="02010609060101010101" pitchFamily="49" charset="-122"/>
              </a:rPr>
              <a:t>(1) </a:t>
            </a:r>
            <a:r>
              <a:rPr lang="zh-CN" altLang="en-US" sz="2400" dirty="0">
                <a:solidFill>
                  <a:srgbClr val="FFFF00"/>
                </a:solidFill>
                <a:latin typeface="Comic Sans MS" panose="030F0702030302020204" pitchFamily="66" charset="0"/>
                <a:ea typeface="黑体" panose="02010609060101010101" pitchFamily="49" charset="-122"/>
              </a:rPr>
              <a:t>叶绿体基因组</a:t>
            </a:r>
          </a:p>
          <a:p>
            <a:pPr marL="0" lvl="0" indent="0" eaLnBrk="1" hangingPunct="1">
              <a:lnSpc>
                <a:spcPct val="120000"/>
              </a:lnSpc>
              <a:spcBef>
                <a:spcPct val="35000"/>
              </a:spcBef>
              <a:buClrTx/>
              <a:buNone/>
            </a:pPr>
            <a:r>
              <a:rPr lang="zh-CN" altLang="en-US" sz="2000" dirty="0">
                <a:solidFill>
                  <a:srgbClr val="FFFF00"/>
                </a:solidFill>
                <a:latin typeface="Comic Sans MS" panose="030F0702030302020204" pitchFamily="66" charset="0"/>
                <a:ea typeface="黑体" panose="02010609060101010101" pitchFamily="49" charset="-122"/>
              </a:rPr>
              <a:t>         </a:t>
            </a:r>
            <a:r>
              <a:rPr lang="zh-CN" altLang="en-US" sz="2000" dirty="0">
                <a:latin typeface="Comic Sans MS" panose="030F0702030302020204" pitchFamily="66" charset="0"/>
                <a:ea typeface="黑体" panose="02010609060101010101" pitchFamily="49" charset="-122"/>
              </a:rPr>
              <a:t>叶绿体基因组也是一个裸露的环状双螺旋分子，高等植物不同物种叶绿体基因组的大小相差也比较大</a:t>
            </a:r>
            <a:endParaRPr lang="en-US" altLang="zh-CN" sz="2000" dirty="0">
              <a:latin typeface="Comic Sans MS" panose="030F0702030302020204" pitchFamily="66" charset="0"/>
              <a:ea typeface="黑体" panose="02010609060101010101" pitchFamily="49" charset="-122"/>
            </a:endParaRPr>
          </a:p>
          <a:p>
            <a:pPr marL="0" lvl="0" indent="0" eaLnBrk="1" hangingPunct="1">
              <a:lnSpc>
                <a:spcPct val="120000"/>
              </a:lnSpc>
              <a:spcBef>
                <a:spcPct val="35000"/>
              </a:spcBef>
              <a:buClrTx/>
              <a:buNone/>
            </a:pPr>
            <a:r>
              <a:rPr lang="zh-CN" altLang="en-US" sz="2000" dirty="0">
                <a:latin typeface="Comic Sans MS" panose="030F0702030302020204" pitchFamily="66" charset="0"/>
                <a:ea typeface="黑体" panose="02010609060101010101" pitchFamily="49" charset="-122"/>
              </a:rPr>
              <a:t>     微管植物一般为</a:t>
            </a:r>
            <a:r>
              <a:rPr lang="en-US" altLang="zh-CN" sz="2000" dirty="0">
                <a:latin typeface="Comic Sans MS" panose="030F0702030302020204" pitchFamily="66" charset="0"/>
                <a:ea typeface="黑体" panose="02010609060101010101" pitchFamily="49" charset="-122"/>
              </a:rPr>
              <a:t>120</a:t>
            </a:r>
            <a:r>
              <a:rPr lang="zh-CN" altLang="en-US" sz="2000" dirty="0">
                <a:latin typeface="Comic Sans MS" panose="030F0702030302020204" pitchFamily="66" charset="0"/>
                <a:ea typeface="黑体" panose="02010609060101010101" pitchFamily="49" charset="-122"/>
                <a:sym typeface="Symbol" panose="05050102010706020507" pitchFamily="18" charset="2"/>
              </a:rPr>
              <a:t></a:t>
            </a:r>
            <a:r>
              <a:rPr lang="en-US" altLang="zh-CN" sz="2000" dirty="0">
                <a:latin typeface="Comic Sans MS" panose="030F0702030302020204" pitchFamily="66" charset="0"/>
                <a:ea typeface="黑体" panose="02010609060101010101" pitchFamily="49" charset="-122"/>
              </a:rPr>
              <a:t>160kb</a:t>
            </a:r>
          </a:p>
          <a:p>
            <a:pPr marL="0" lvl="0" indent="0" eaLnBrk="1" hangingPunct="1">
              <a:lnSpc>
                <a:spcPct val="120000"/>
              </a:lnSpc>
              <a:spcBef>
                <a:spcPct val="35000"/>
              </a:spcBef>
              <a:buClrTx/>
              <a:buNone/>
            </a:pPr>
            <a:r>
              <a:rPr lang="zh-CN" altLang="en-US" sz="2000" dirty="0">
                <a:latin typeface="Comic Sans MS" panose="030F0702030302020204" pitchFamily="66" charset="0"/>
                <a:ea typeface="黑体" panose="02010609060101010101" pitchFamily="49" charset="-122"/>
              </a:rPr>
              <a:t>     其中</a:t>
            </a:r>
            <a:r>
              <a:rPr lang="en-US" altLang="zh-CN" sz="2000" dirty="0">
                <a:latin typeface="Comic Sans MS" panose="030F0702030302020204" pitchFamily="66" charset="0"/>
                <a:ea typeface="黑体" panose="02010609060101010101" pitchFamily="49" charset="-122"/>
              </a:rPr>
              <a:t>:</a:t>
            </a:r>
            <a:r>
              <a:rPr lang="zh-CN" altLang="en-US" sz="2000" dirty="0">
                <a:latin typeface="Comic Sans MS" panose="030F0702030302020204" pitchFamily="66" charset="0"/>
                <a:ea typeface="黑体" panose="02010609060101010101" pitchFamily="49" charset="-122"/>
              </a:rPr>
              <a:t>  被子植物</a:t>
            </a:r>
            <a:r>
              <a:rPr lang="en-US" altLang="zh-CN" sz="2000" dirty="0">
                <a:latin typeface="Comic Sans MS" panose="030F0702030302020204" pitchFamily="66" charset="0"/>
                <a:ea typeface="黑体" panose="02010609060101010101" pitchFamily="49" charset="-122"/>
              </a:rPr>
              <a:t>120kb</a:t>
            </a:r>
          </a:p>
          <a:p>
            <a:pPr marL="0" lvl="0" indent="0" eaLnBrk="1" hangingPunct="1">
              <a:lnSpc>
                <a:spcPct val="120000"/>
              </a:lnSpc>
              <a:spcBef>
                <a:spcPct val="35000"/>
              </a:spcBef>
              <a:buClrTx/>
              <a:buNone/>
            </a:pPr>
            <a:r>
              <a:rPr lang="zh-CN" altLang="en-US" sz="2000" dirty="0">
                <a:latin typeface="Comic Sans MS" panose="030F0702030302020204" pitchFamily="66" charset="0"/>
                <a:ea typeface="黑体" panose="02010609060101010101" pitchFamily="49" charset="-122"/>
              </a:rPr>
              <a:t>              裸子植物</a:t>
            </a:r>
            <a:r>
              <a:rPr lang="en-US" altLang="zh-CN" sz="2000" dirty="0">
                <a:latin typeface="Comic Sans MS" panose="030F0702030302020204" pitchFamily="66" charset="0"/>
                <a:ea typeface="黑体" panose="02010609060101010101" pitchFamily="49" charset="-122"/>
              </a:rPr>
              <a:t>150</a:t>
            </a:r>
            <a:r>
              <a:rPr lang="zh-CN" altLang="en-US" sz="2000" dirty="0">
                <a:latin typeface="Comic Sans MS" panose="030F0702030302020204" pitchFamily="66" charset="0"/>
                <a:ea typeface="黑体" panose="02010609060101010101" pitchFamily="49" charset="-122"/>
              </a:rPr>
              <a:t>多</a:t>
            </a:r>
            <a:r>
              <a:rPr lang="en-US" altLang="zh-CN" sz="2000" dirty="0">
                <a:latin typeface="Comic Sans MS" panose="030F0702030302020204" pitchFamily="66" charset="0"/>
                <a:ea typeface="黑体" panose="02010609060101010101" pitchFamily="49" charset="-122"/>
              </a:rPr>
              <a:t>kb</a:t>
            </a:r>
          </a:p>
          <a:p>
            <a:pPr marL="0" lvl="0" indent="0" eaLnBrk="1" hangingPunct="1">
              <a:lnSpc>
                <a:spcPct val="120000"/>
              </a:lnSpc>
              <a:spcBef>
                <a:spcPct val="35000"/>
              </a:spcBef>
              <a:buClrTx/>
              <a:buNone/>
            </a:pPr>
            <a:r>
              <a:rPr lang="zh-CN" altLang="en-US" sz="2000" dirty="0">
                <a:latin typeface="Comic Sans MS" panose="030F0702030302020204" pitchFamily="66" charset="0"/>
                <a:ea typeface="黑体" panose="02010609060101010101" pitchFamily="49" charset="-122"/>
              </a:rPr>
              <a:t>              蕨类植物</a:t>
            </a:r>
            <a:r>
              <a:rPr lang="en-US" altLang="zh-CN" sz="2000" dirty="0">
                <a:latin typeface="Comic Sans MS" panose="030F0702030302020204" pitchFamily="66" charset="0"/>
                <a:ea typeface="黑体" panose="02010609060101010101" pitchFamily="49" charset="-122"/>
              </a:rPr>
              <a:t>140</a:t>
            </a:r>
            <a:r>
              <a:rPr lang="zh-CN" altLang="en-US" sz="2000" dirty="0">
                <a:latin typeface="Comic Sans MS" panose="030F0702030302020204" pitchFamily="66" charset="0"/>
                <a:ea typeface="黑体" panose="02010609060101010101" pitchFamily="49" charset="-122"/>
              </a:rPr>
              <a:t>－</a:t>
            </a:r>
            <a:r>
              <a:rPr lang="en-US" altLang="zh-CN" sz="2000" dirty="0">
                <a:latin typeface="Comic Sans MS" panose="030F0702030302020204" pitchFamily="66" charset="0"/>
                <a:ea typeface="黑体" panose="02010609060101010101" pitchFamily="49" charset="-122"/>
              </a:rPr>
              <a:t>150kb,</a:t>
            </a:r>
            <a:r>
              <a:rPr lang="zh-CN" altLang="en-US" sz="2000" dirty="0">
                <a:latin typeface="Comic Sans MS" panose="030F0702030302020204" pitchFamily="66" charset="0"/>
                <a:ea typeface="黑体" panose="02010609060101010101" pitchFamily="49" charset="-122"/>
              </a:rPr>
              <a:t>约编码</a:t>
            </a:r>
            <a:r>
              <a:rPr lang="en-US" altLang="zh-CN" sz="2000" dirty="0">
                <a:latin typeface="Comic Sans MS" panose="030F0702030302020204" pitchFamily="66" charset="0"/>
                <a:ea typeface="黑体" panose="02010609060101010101" pitchFamily="49" charset="-122"/>
              </a:rPr>
              <a:t>120</a:t>
            </a:r>
            <a:r>
              <a:rPr lang="zh-CN" altLang="en-US" sz="2000" dirty="0">
                <a:latin typeface="Comic Sans MS" panose="030F0702030302020204" pitchFamily="66" charset="0"/>
                <a:ea typeface="黑体" panose="02010609060101010101" pitchFamily="49" charset="-122"/>
              </a:rPr>
              <a:t>个左右基因</a:t>
            </a:r>
            <a:endParaRPr lang="en-US" altLang="zh-CN" sz="2000" dirty="0">
              <a:latin typeface="Comic Sans MS" panose="030F0702030302020204" pitchFamily="66" charset="0"/>
              <a:ea typeface="黑体" panose="02010609060101010101" pitchFamily="49" charset="-122"/>
            </a:endParaRPr>
          </a:p>
          <a:p>
            <a:pPr marL="0" lvl="0" indent="0" eaLnBrk="1" hangingPunct="1">
              <a:lnSpc>
                <a:spcPct val="120000"/>
              </a:lnSpc>
              <a:spcBef>
                <a:spcPct val="35000"/>
              </a:spcBef>
              <a:buClrTx/>
              <a:buNone/>
            </a:pPr>
            <a:r>
              <a:rPr lang="zh-CN" altLang="en-US" sz="2000" dirty="0">
                <a:latin typeface="Comic Sans MS" panose="030F0702030302020204" pitchFamily="66" charset="0"/>
                <a:ea typeface="黑体" panose="02010609060101010101" pitchFamily="49" charset="-122"/>
              </a:rPr>
              <a:t>              藻类尤其是绿藻变化很大</a:t>
            </a:r>
            <a:r>
              <a:rPr lang="en-US" altLang="zh-CN" sz="2000" dirty="0">
                <a:latin typeface="Comic Sans MS" panose="030F0702030302020204" pitchFamily="66" charset="0"/>
                <a:ea typeface="黑体" panose="02010609060101010101" pitchFamily="49" charset="-122"/>
              </a:rPr>
              <a:t>37 </a:t>
            </a:r>
            <a:r>
              <a:rPr lang="zh-CN" altLang="en-US" sz="2000" dirty="0">
                <a:latin typeface="Comic Sans MS" panose="030F0702030302020204" pitchFamily="66" charset="0"/>
                <a:ea typeface="黑体" panose="02010609060101010101" pitchFamily="49" charset="-122"/>
              </a:rPr>
              <a:t>～</a:t>
            </a:r>
            <a:r>
              <a:rPr lang="en-US" altLang="zh-CN" sz="2000" dirty="0">
                <a:latin typeface="Comic Sans MS" panose="030F0702030302020204" pitchFamily="66" charset="0"/>
                <a:ea typeface="黑体" panose="02010609060101010101" pitchFamily="49" charset="-122"/>
              </a:rPr>
              <a:t>2000kb</a:t>
            </a:r>
            <a:endParaRPr lang="zh-CN" altLang="en-US" sz="2000" dirty="0">
              <a:latin typeface="Comic Sans MS" panose="030F0702030302020204" pitchFamily="66" charset="0"/>
              <a:ea typeface="黑体" panose="02010609060101010101" pitchFamily="49" charset="-122"/>
            </a:endParaRPr>
          </a:p>
          <a:p>
            <a:pPr marL="0" lvl="0" indent="0" eaLnBrk="1" hangingPunct="1">
              <a:lnSpc>
                <a:spcPct val="120000"/>
              </a:lnSpc>
              <a:spcBef>
                <a:spcPct val="35000"/>
              </a:spcBef>
              <a:buClrTx/>
              <a:buNone/>
            </a:pPr>
            <a:r>
              <a:rPr lang="zh-CN" altLang="en-US" sz="2000" dirty="0">
                <a:latin typeface="Comic Sans MS" panose="030F0702030302020204" pitchFamily="66" charset="0"/>
                <a:ea typeface="黑体" panose="02010609060101010101" pitchFamily="49" charset="-122"/>
              </a:rPr>
              <a:t>      通常一个叶绿体中可含有一个至几十个叶绿体</a:t>
            </a:r>
            <a:r>
              <a:rPr lang="en-US" altLang="zh-CN" sz="2000" dirty="0">
                <a:latin typeface="Comic Sans MS" panose="030F0702030302020204" pitchFamily="66" charset="0"/>
                <a:ea typeface="黑体" panose="02010609060101010101" pitchFamily="49" charset="-122"/>
              </a:rPr>
              <a:t>DNA</a:t>
            </a:r>
            <a:r>
              <a:rPr lang="zh-CN" altLang="en-US" sz="2000" dirty="0">
                <a:latin typeface="Comic Sans MS" panose="030F0702030302020204" pitchFamily="66" charset="0"/>
                <a:ea typeface="黑体" panose="02010609060101010101" pitchFamily="49" charset="-122"/>
              </a:rPr>
              <a:t>（ </a:t>
            </a:r>
            <a:r>
              <a:rPr lang="en-US" altLang="zh-CN" sz="2000" dirty="0">
                <a:latin typeface="Comic Sans MS" panose="030F0702030302020204" pitchFamily="66" charset="0"/>
                <a:ea typeface="黑体" panose="02010609060101010101" pitchFamily="49" charset="-122"/>
              </a:rPr>
              <a:t>chloroplast DNA</a:t>
            </a:r>
            <a:r>
              <a:rPr lang="zh-CN" altLang="en-US" sz="2000" dirty="0">
                <a:latin typeface="Comic Sans MS" panose="030F0702030302020204" pitchFamily="66" charset="0"/>
                <a:ea typeface="黑体" panose="02010609060101010101" pitchFamily="49" charset="-122"/>
              </a:rPr>
              <a:t>，</a:t>
            </a:r>
            <a:r>
              <a:rPr lang="en-US" altLang="zh-CN" sz="2000" dirty="0">
                <a:latin typeface="Comic Sans MS" panose="030F0702030302020204" pitchFamily="66" charset="0"/>
                <a:ea typeface="黑体" panose="02010609060101010101" pitchFamily="49" charset="-122"/>
              </a:rPr>
              <a:t>ctDNA or cpDNA</a:t>
            </a:r>
            <a:r>
              <a:rPr lang="zh-CN" altLang="en-US" sz="2000" dirty="0">
                <a:latin typeface="Comic Sans MS" panose="030F0702030302020204" pitchFamily="66" charset="0"/>
                <a:ea typeface="黑体" panose="02010609060101010101" pitchFamily="49" charset="-122"/>
              </a:rPr>
              <a:t>） 分子。</a:t>
            </a:r>
            <a:r>
              <a:rPr lang="zh-CN" altLang="en-US" sz="2000" dirty="0">
                <a:solidFill>
                  <a:srgbClr val="FFFF00"/>
                </a:solidFill>
                <a:latin typeface="Comic Sans MS" panose="030F0702030302020204" pitchFamily="66" charset="0"/>
                <a:ea typeface="黑体" panose="02010609060101010101" pitchFamily="49" charset="-122"/>
              </a:rPr>
              <a:t>叶绿体基因组的碱基序列中不含有</a:t>
            </a:r>
            <a:r>
              <a:rPr lang="en-US" altLang="zh-CN" sz="2000" dirty="0">
                <a:solidFill>
                  <a:srgbClr val="FFFF00"/>
                </a:solidFill>
                <a:latin typeface="Comic Sans MS" panose="030F0702030302020204" pitchFamily="66" charset="0"/>
                <a:ea typeface="黑体" panose="02010609060101010101" pitchFamily="49" charset="-122"/>
              </a:rPr>
              <a:t>5′ </a:t>
            </a:r>
            <a:r>
              <a:rPr lang="zh-CN" altLang="en-US" sz="2000" dirty="0">
                <a:solidFill>
                  <a:srgbClr val="FFFF00"/>
                </a:solidFill>
                <a:latin typeface="Comic Sans MS" panose="030F0702030302020204" pitchFamily="66" charset="0"/>
                <a:ea typeface="黑体" panose="02010609060101010101" pitchFamily="49" charset="-122"/>
              </a:rPr>
              <a:t>甲基胞嘧啶，这一特点可作为鉴定叶绿体</a:t>
            </a:r>
            <a:r>
              <a:rPr lang="en-US" altLang="zh-CN" sz="2000" dirty="0">
                <a:solidFill>
                  <a:srgbClr val="FFFF00"/>
                </a:solidFill>
                <a:latin typeface="Comic Sans MS" panose="030F0702030302020204" pitchFamily="66" charset="0"/>
                <a:ea typeface="黑体" panose="02010609060101010101" pitchFamily="49" charset="-122"/>
              </a:rPr>
              <a:t>ctDNA</a:t>
            </a:r>
            <a:r>
              <a:rPr lang="zh-CN" altLang="en-US" sz="2000" dirty="0">
                <a:solidFill>
                  <a:srgbClr val="FFFF00"/>
                </a:solidFill>
                <a:latin typeface="Comic Sans MS" panose="030F0702030302020204" pitchFamily="66" charset="0"/>
                <a:ea typeface="黑体" panose="02010609060101010101" pitchFamily="49" charset="-122"/>
              </a:rPr>
              <a:t>提纯程度的指标。</a:t>
            </a:r>
          </a:p>
        </p:txBody>
      </p:sp>
      <p:sp>
        <p:nvSpPr>
          <p:cNvPr id="49155" name="Rectangle 6"/>
          <p:cNvSpPr/>
          <p:nvPr/>
        </p:nvSpPr>
        <p:spPr>
          <a:xfrm>
            <a:off x="304800" y="304800"/>
            <a:ext cx="8229600" cy="838200"/>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algn="ctr">
              <a:spcBef>
                <a:spcPct val="0"/>
              </a:spcBef>
              <a:buClrTx/>
              <a:buNone/>
            </a:pPr>
            <a:r>
              <a:rPr lang="en-US" altLang="zh-CN" sz="3600" dirty="0">
                <a:solidFill>
                  <a:srgbClr val="FFFF00"/>
                </a:solidFill>
                <a:latin typeface="黑体" panose="02010609060101010101" pitchFamily="49" charset="-122"/>
                <a:ea typeface="黑体" panose="02010609060101010101" pitchFamily="49" charset="-122"/>
              </a:rPr>
              <a:t>5.</a:t>
            </a:r>
            <a:r>
              <a:rPr lang="zh-CN" altLang="en-US" sz="3600" dirty="0">
                <a:solidFill>
                  <a:srgbClr val="FFFF00"/>
                </a:solidFill>
                <a:latin typeface="黑体" panose="02010609060101010101" pitchFamily="49" charset="-122"/>
                <a:ea typeface="黑体" panose="02010609060101010101" pitchFamily="49" charset="-122"/>
              </a:rPr>
              <a:t>４</a:t>
            </a:r>
            <a:r>
              <a:rPr lang="en-US" altLang="zh-CN" sz="3600" dirty="0">
                <a:solidFill>
                  <a:srgbClr val="FFFF00"/>
                </a:solidFill>
                <a:latin typeface="黑体" panose="02010609060101010101" pitchFamily="49" charset="-122"/>
                <a:ea typeface="黑体" panose="02010609060101010101" pitchFamily="49" charset="-122"/>
              </a:rPr>
              <a:t> </a:t>
            </a:r>
            <a:r>
              <a:rPr lang="zh-CN" altLang="en-US" sz="3600" dirty="0">
                <a:solidFill>
                  <a:srgbClr val="FFFF00"/>
                </a:solidFill>
                <a:latin typeface="黑体" panose="02010609060101010101" pitchFamily="49" charset="-122"/>
                <a:ea typeface="黑体" panose="02010609060101010101" pitchFamily="49" charset="-122"/>
              </a:rPr>
              <a:t>叶绿体遗传及其分子基础</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p:cNvSpPr>
          <p:nvPr>
            <p:ph type="title"/>
          </p:nvPr>
        </p:nvSpPr>
        <p:spPr>
          <a:ln/>
        </p:spPr>
        <p:txBody>
          <a:bodyPr vert="horz" wrap="square" lIns="91440" tIns="45720" rIns="91440" bIns="45720" anchor="ctr" anchorCtr="0"/>
          <a:lstStyle/>
          <a:p>
            <a:endParaRPr lang="zh-CN" altLang="en-US" dirty="0"/>
          </a:p>
        </p:txBody>
      </p:sp>
      <p:sp>
        <p:nvSpPr>
          <p:cNvPr id="50179" name="Rectangle 3"/>
          <p:cNvSpPr>
            <a:spLocks noGrp="1"/>
          </p:cNvSpPr>
          <p:nvPr>
            <p:ph idx="1"/>
          </p:nvPr>
        </p:nvSpPr>
        <p:spPr>
          <a:ln/>
        </p:spPr>
        <p:txBody>
          <a:bodyPr vert="horz" wrap="square" lIns="91440" tIns="45720" rIns="91440" bIns="45720" anchor="t" anchorCtr="0"/>
          <a:lstStyle/>
          <a:p>
            <a:endParaRPr lang="zh-CN" altLang="en-US" dirty="0"/>
          </a:p>
        </p:txBody>
      </p:sp>
      <p:pic>
        <p:nvPicPr>
          <p:cNvPr id="50180" name="Picture 36"/>
          <p:cNvPicPr>
            <a:picLocks noChangeAspect="1"/>
          </p:cNvPicPr>
          <p:nvPr/>
        </p:nvPicPr>
        <p:blipFill>
          <a:blip r:embed="rId2"/>
          <a:stretch>
            <a:fillRect/>
          </a:stretch>
        </p:blipFill>
        <p:spPr>
          <a:xfrm>
            <a:off x="304800" y="200025"/>
            <a:ext cx="8610600" cy="6516688"/>
          </a:xfrm>
          <a:prstGeom prst="rect">
            <a:avLst/>
          </a:prstGeom>
          <a:noFill/>
          <a:ln w="9525">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p:nvPr/>
        </p:nvSpPr>
        <p:spPr>
          <a:xfrm>
            <a:off x="152400" y="609600"/>
            <a:ext cx="9144000" cy="23050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lnSpc>
                <a:spcPct val="105000"/>
              </a:lnSpc>
              <a:buClrTx/>
              <a:buNone/>
            </a:pPr>
            <a:r>
              <a:rPr lang="zh-CN" altLang="en-US" sz="2400" dirty="0">
                <a:solidFill>
                  <a:srgbClr val="FBFB73"/>
                </a:solidFill>
                <a:latin typeface="Comic Sans MS" panose="030F0702030302020204" pitchFamily="66" charset="0"/>
                <a:ea typeface="黑体" panose="02010609060101010101" pitchFamily="49" charset="-122"/>
              </a:rPr>
              <a:t>（</a:t>
            </a:r>
            <a:r>
              <a:rPr lang="en-US" altLang="zh-CN" sz="2400" dirty="0">
                <a:solidFill>
                  <a:srgbClr val="FBFB73"/>
                </a:solidFill>
                <a:latin typeface="Comic Sans MS" panose="030F0702030302020204" pitchFamily="66" charset="0"/>
                <a:ea typeface="黑体" panose="02010609060101010101" pitchFamily="49" charset="-122"/>
              </a:rPr>
              <a:t>2</a:t>
            </a:r>
            <a:r>
              <a:rPr lang="zh-CN" altLang="en-US" sz="2400" dirty="0">
                <a:solidFill>
                  <a:srgbClr val="FBFB73"/>
                </a:solidFill>
                <a:latin typeface="Comic Sans MS" panose="030F0702030302020204" pitchFamily="66" charset="0"/>
                <a:ea typeface="黑体" panose="02010609060101010101" pitchFamily="49" charset="-122"/>
              </a:rPr>
              <a:t>）</a:t>
            </a:r>
            <a:r>
              <a:rPr lang="zh-CN" altLang="en-US" sz="2400" dirty="0">
                <a:solidFill>
                  <a:srgbClr val="FFFF00"/>
                </a:solidFill>
                <a:latin typeface="Comic Sans MS" panose="030F0702030302020204" pitchFamily="66" charset="0"/>
                <a:ea typeface="黑体" panose="02010609060101010101" pitchFamily="49" charset="-122"/>
              </a:rPr>
              <a:t>叶绿体基因组的特点：</a:t>
            </a:r>
          </a:p>
          <a:p>
            <a:pPr marL="0" lvl="0" indent="0" eaLnBrk="1" hangingPunct="1">
              <a:lnSpc>
                <a:spcPct val="105000"/>
              </a:lnSpc>
              <a:buClrTx/>
              <a:buNone/>
            </a:pPr>
            <a:r>
              <a:rPr lang="zh-CN" altLang="en-US" sz="2400" dirty="0">
                <a:latin typeface="Comic Sans MS" panose="030F0702030302020204" pitchFamily="66" charset="0"/>
                <a:ea typeface="黑体" panose="02010609060101010101" pitchFamily="49" charset="-122"/>
              </a:rPr>
              <a:t>编码三大类基因    ①  叶绿体遗传系统，包含编码</a:t>
            </a:r>
            <a:r>
              <a:rPr lang="en-US" altLang="zh-CN" sz="2400" dirty="0">
                <a:latin typeface="Comic Sans MS" panose="030F0702030302020204" pitchFamily="66" charset="0"/>
                <a:ea typeface="黑体" panose="02010609060101010101" pitchFamily="49" charset="-122"/>
              </a:rPr>
              <a:t>rRNA</a:t>
            </a:r>
            <a:r>
              <a:rPr lang="zh-CN" altLang="en-US" sz="2400" dirty="0">
                <a:latin typeface="Comic Sans MS" panose="030F0702030302020204" pitchFamily="66" charset="0"/>
                <a:ea typeface="黑体" panose="02010609060101010101" pitchFamily="49" charset="-122"/>
              </a:rPr>
              <a:t>、 </a:t>
            </a:r>
            <a:r>
              <a:rPr lang="en-US" altLang="zh-CN" sz="2400" dirty="0">
                <a:latin typeface="Comic Sans MS" panose="030F0702030302020204" pitchFamily="66" charset="0"/>
                <a:ea typeface="黑体" panose="02010609060101010101" pitchFamily="49" charset="-122"/>
              </a:rPr>
              <a:t>tRNA</a:t>
            </a:r>
            <a:r>
              <a:rPr lang="zh-CN" altLang="en-US" sz="2400" dirty="0">
                <a:latin typeface="Comic Sans MS" panose="030F0702030302020204" pitchFamily="66" charset="0"/>
                <a:ea typeface="黑体" panose="02010609060101010101" pitchFamily="49" charset="-122"/>
              </a:rPr>
              <a:t>、</a:t>
            </a:r>
          </a:p>
          <a:p>
            <a:pPr marL="0" lvl="0" indent="0" eaLnBrk="1" hangingPunct="1">
              <a:lnSpc>
                <a:spcPct val="105000"/>
              </a:lnSpc>
              <a:buClrTx/>
              <a:buNone/>
            </a:pPr>
            <a:r>
              <a:rPr lang="zh-CN" altLang="en-US" sz="2400" dirty="0">
                <a:latin typeface="Comic Sans MS" panose="030F0702030302020204" pitchFamily="66" charset="0"/>
                <a:ea typeface="黑体" panose="02010609060101010101" pitchFamily="49" charset="-122"/>
              </a:rPr>
              <a:t>                                 核糖体蛋白、起始因子等的基因</a:t>
            </a:r>
          </a:p>
          <a:p>
            <a:pPr marL="0" lvl="0" indent="0" eaLnBrk="1" hangingPunct="1">
              <a:lnSpc>
                <a:spcPct val="105000"/>
              </a:lnSpc>
              <a:buClrTx/>
              <a:buNone/>
            </a:pPr>
            <a:r>
              <a:rPr lang="zh-CN" altLang="en-US" sz="2400" dirty="0">
                <a:latin typeface="Comic Sans MS" panose="030F0702030302020204" pitchFamily="66" charset="0"/>
                <a:ea typeface="黑体" panose="02010609060101010101" pitchFamily="49" charset="-122"/>
              </a:rPr>
              <a:t>                           ② 编码光合系统的基因</a:t>
            </a:r>
          </a:p>
          <a:p>
            <a:pPr marL="0" lvl="0" indent="0" eaLnBrk="1" hangingPunct="1">
              <a:lnSpc>
                <a:spcPct val="105000"/>
              </a:lnSpc>
              <a:buClrTx/>
              <a:buNone/>
            </a:pPr>
            <a:r>
              <a:rPr lang="zh-CN" altLang="en-US" sz="2400" dirty="0">
                <a:latin typeface="Comic Sans MS" panose="030F0702030302020204" pitchFamily="66" charset="0"/>
                <a:ea typeface="黑体" panose="02010609060101010101" pitchFamily="49" charset="-122"/>
              </a:rPr>
              <a:t>                           ③ 第三类涉及氨基酸、脂类、色素生物合成基因</a:t>
            </a:r>
          </a:p>
        </p:txBody>
      </p:sp>
      <p:sp>
        <p:nvSpPr>
          <p:cNvPr id="51203" name="Text Box 3"/>
          <p:cNvSpPr txBox="1"/>
          <p:nvPr/>
        </p:nvSpPr>
        <p:spPr>
          <a:xfrm>
            <a:off x="0" y="3124200"/>
            <a:ext cx="9372600" cy="31194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buClrTx/>
              <a:buNone/>
            </a:pPr>
            <a:r>
              <a:rPr lang="en-US" altLang="zh-CN" sz="2400" b="1" dirty="0">
                <a:latin typeface="Tahoma" panose="020B0604030504040204" pitchFamily="34" charset="0"/>
              </a:rPr>
              <a:t>    </a:t>
            </a:r>
            <a:r>
              <a:rPr lang="zh-CN" altLang="en-US" sz="2400" dirty="0">
                <a:latin typeface="Comic Sans MS" panose="030F0702030302020204" pitchFamily="66" charset="0"/>
                <a:ea typeface="黑体" panose="02010609060101010101" pitchFamily="49" charset="-122"/>
              </a:rPr>
              <a:t>结构上依其重复序列的特点分为：</a:t>
            </a:r>
          </a:p>
          <a:p>
            <a:pPr marL="0" lvl="0" indent="0" eaLnBrk="1" hangingPunct="1">
              <a:buClrTx/>
              <a:buNone/>
            </a:pPr>
            <a:r>
              <a:rPr lang="zh-CN" altLang="en-US" sz="2400" dirty="0">
                <a:solidFill>
                  <a:schemeClr val="bg1"/>
                </a:solidFill>
                <a:latin typeface="Comic Sans MS" panose="030F0702030302020204" pitchFamily="66" charset="0"/>
                <a:ea typeface="黑体" panose="02010609060101010101" pitchFamily="49" charset="-122"/>
              </a:rPr>
              <a:t> </a:t>
            </a:r>
            <a:r>
              <a:rPr lang="en-US" altLang="zh-CN" sz="2400" dirty="0">
                <a:solidFill>
                  <a:srgbClr val="FFFF00"/>
                </a:solidFill>
                <a:latin typeface="Comic Sans MS" panose="030F0702030302020204" pitchFamily="66" charset="0"/>
                <a:ea typeface="黑体" panose="02010609060101010101" pitchFamily="49" charset="-122"/>
              </a:rPr>
              <a:t>Ⅰ</a:t>
            </a:r>
            <a:r>
              <a:rPr lang="zh-CN" altLang="en-US" sz="2400" dirty="0">
                <a:solidFill>
                  <a:srgbClr val="FFFF00"/>
                </a:solidFill>
                <a:latin typeface="Comic Sans MS" panose="030F0702030302020204" pitchFamily="66" charset="0"/>
                <a:ea typeface="黑体" panose="02010609060101010101" pitchFamily="49" charset="-122"/>
              </a:rPr>
              <a:t>型</a:t>
            </a:r>
            <a:r>
              <a:rPr lang="zh-CN" altLang="en-US" sz="2400" dirty="0">
                <a:latin typeface="Comic Sans MS" panose="030F0702030302020204" pitchFamily="66" charset="0"/>
                <a:ea typeface="黑体" panose="02010609060101010101" pitchFamily="49" charset="-122"/>
              </a:rPr>
              <a:t>：不存在反向重复    如松科、豆科的叶绿体基因组</a:t>
            </a:r>
          </a:p>
          <a:p>
            <a:pPr marL="0" lvl="0" indent="0" eaLnBrk="1" hangingPunct="1">
              <a:buClrTx/>
              <a:buNone/>
            </a:pPr>
            <a:r>
              <a:rPr lang="zh-CN" altLang="en-US" sz="2400" dirty="0">
                <a:solidFill>
                  <a:schemeClr val="bg1"/>
                </a:solidFill>
                <a:latin typeface="Comic Sans MS" panose="030F0702030302020204" pitchFamily="66" charset="0"/>
                <a:ea typeface="黑体" panose="02010609060101010101" pitchFamily="49" charset="-122"/>
              </a:rPr>
              <a:t> </a:t>
            </a:r>
            <a:r>
              <a:rPr lang="en-US" altLang="zh-CN" sz="2400" dirty="0">
                <a:solidFill>
                  <a:srgbClr val="FFFF00"/>
                </a:solidFill>
                <a:latin typeface="Comic Sans MS" panose="030F0702030302020204" pitchFamily="66" charset="0"/>
                <a:ea typeface="黑体" panose="02010609060101010101" pitchFamily="49" charset="-122"/>
              </a:rPr>
              <a:t>Ⅱ</a:t>
            </a:r>
            <a:r>
              <a:rPr lang="zh-CN" altLang="en-US" sz="2400" dirty="0">
                <a:solidFill>
                  <a:srgbClr val="FFFF00"/>
                </a:solidFill>
                <a:latin typeface="Comic Sans MS" panose="030F0702030302020204" pitchFamily="66" charset="0"/>
                <a:ea typeface="黑体" panose="02010609060101010101" pitchFamily="49" charset="-122"/>
              </a:rPr>
              <a:t>型</a:t>
            </a:r>
            <a:r>
              <a:rPr lang="zh-CN" altLang="en-US" sz="2400" dirty="0">
                <a:latin typeface="Comic Sans MS" panose="030F0702030302020204" pitchFamily="66" charset="0"/>
                <a:ea typeface="黑体" panose="02010609060101010101" pitchFamily="49" charset="-122"/>
              </a:rPr>
              <a:t>：含有大反向重复（</a:t>
            </a:r>
            <a:r>
              <a:rPr lang="en-US" altLang="zh-CN" sz="2400" dirty="0">
                <a:latin typeface="Comic Sans MS" panose="030F0702030302020204" pitchFamily="66" charset="0"/>
                <a:ea typeface="黑体" panose="02010609060101010101" pitchFamily="49" charset="-122"/>
              </a:rPr>
              <a:t>5</a:t>
            </a:r>
            <a:r>
              <a:rPr lang="zh-CN" altLang="en-US" sz="2400" dirty="0">
                <a:latin typeface="Comic Sans MS" panose="030F0702030302020204" pitchFamily="66" charset="0"/>
                <a:ea typeface="黑体" panose="02010609060101010101" pitchFamily="49" charset="-122"/>
              </a:rPr>
              <a:t>－</a:t>
            </a:r>
            <a:r>
              <a:rPr lang="en-US" altLang="zh-CN" sz="2400" dirty="0">
                <a:latin typeface="Comic Sans MS" panose="030F0702030302020204" pitchFamily="66" charset="0"/>
                <a:ea typeface="黑体" panose="02010609060101010101" pitchFamily="49" charset="-122"/>
              </a:rPr>
              <a:t>76Kb</a:t>
            </a:r>
            <a:r>
              <a:rPr lang="zh-CN" altLang="en-US" sz="2400" dirty="0">
                <a:latin typeface="Comic Sans MS" panose="030F0702030302020204" pitchFamily="66" charset="0"/>
                <a:ea typeface="黑体" panose="02010609060101010101" pitchFamily="49" charset="-122"/>
              </a:rPr>
              <a:t>），把叶绿体基因组分割为大单</a:t>
            </a:r>
          </a:p>
          <a:p>
            <a:pPr marL="0" lvl="0" indent="0" eaLnBrk="1" hangingPunct="1">
              <a:buClrTx/>
              <a:buNone/>
            </a:pPr>
            <a:r>
              <a:rPr lang="zh-CN" altLang="en-US" sz="2400" dirty="0">
                <a:latin typeface="Comic Sans MS" panose="030F0702030302020204" pitchFamily="66" charset="0"/>
                <a:ea typeface="黑体" panose="02010609060101010101" pitchFamily="49" charset="-122"/>
              </a:rPr>
              <a:t>           拷贝区（</a:t>
            </a:r>
            <a:r>
              <a:rPr lang="en-US" altLang="zh-CN" sz="2400" dirty="0">
                <a:latin typeface="Comic Sans MS" panose="030F0702030302020204" pitchFamily="66" charset="0"/>
                <a:ea typeface="黑体" panose="02010609060101010101" pitchFamily="49" charset="-122"/>
              </a:rPr>
              <a:t>LSC</a:t>
            </a:r>
            <a:r>
              <a:rPr lang="zh-CN" altLang="en-US" sz="2400" dirty="0">
                <a:latin typeface="Comic Sans MS" panose="030F0702030302020204" pitchFamily="66" charset="0"/>
                <a:ea typeface="黑体" panose="02010609060101010101" pitchFamily="49" charset="-122"/>
              </a:rPr>
              <a:t>）和小单拷贝区（</a:t>
            </a:r>
            <a:r>
              <a:rPr lang="en-US" altLang="zh-CN" sz="2400" dirty="0">
                <a:latin typeface="Comic Sans MS" panose="030F0702030302020204" pitchFamily="66" charset="0"/>
                <a:ea typeface="黑体" panose="02010609060101010101" pitchFamily="49" charset="-122"/>
              </a:rPr>
              <a:t>SSC</a:t>
            </a:r>
            <a:r>
              <a:rPr lang="zh-CN" altLang="en-US" sz="2400" dirty="0">
                <a:latin typeface="Comic Sans MS" panose="030F0702030302020204" pitchFamily="66" charset="0"/>
                <a:ea typeface="黑体" panose="02010609060101010101" pitchFamily="49" charset="-122"/>
              </a:rPr>
              <a:t>）</a:t>
            </a:r>
            <a:r>
              <a:rPr lang="en-US" altLang="zh-CN" sz="2400" dirty="0">
                <a:latin typeface="Comic Sans MS" panose="030F0702030302020204" pitchFamily="66" charset="0"/>
                <a:ea typeface="黑体" panose="02010609060101010101" pitchFamily="49" charset="-122"/>
              </a:rPr>
              <a:t>,</a:t>
            </a:r>
            <a:r>
              <a:rPr lang="zh-CN" altLang="en-US" sz="2400" dirty="0">
                <a:latin typeface="Comic Sans MS" panose="030F0702030302020204" pitchFamily="66" charset="0"/>
                <a:ea typeface="黑体" panose="02010609060101010101" pitchFamily="49" charset="-122"/>
              </a:rPr>
              <a:t>大部分陆生植</a:t>
            </a:r>
          </a:p>
          <a:p>
            <a:pPr marL="0" lvl="0" indent="0" eaLnBrk="1" hangingPunct="1">
              <a:buClrTx/>
              <a:buNone/>
            </a:pPr>
            <a:r>
              <a:rPr lang="zh-CN" altLang="en-US" sz="2400" dirty="0">
                <a:latin typeface="Comic Sans MS" panose="030F0702030302020204" pitchFamily="66" charset="0"/>
                <a:ea typeface="黑体" panose="02010609060101010101" pitchFamily="49" charset="-122"/>
              </a:rPr>
              <a:t>      物和藻类叶绿体基因组属此类。</a:t>
            </a:r>
          </a:p>
          <a:p>
            <a:pPr marL="0" lvl="0" indent="0" eaLnBrk="1" hangingPunct="1">
              <a:buClrTx/>
              <a:buNone/>
            </a:pPr>
            <a:r>
              <a:rPr lang="zh-CN" altLang="en-US" sz="2400" dirty="0">
                <a:solidFill>
                  <a:schemeClr val="bg1"/>
                </a:solidFill>
                <a:latin typeface="Comic Sans MS" panose="030F0702030302020204" pitchFamily="66" charset="0"/>
                <a:ea typeface="黑体" panose="02010609060101010101" pitchFamily="49" charset="-122"/>
              </a:rPr>
              <a:t>  </a:t>
            </a:r>
            <a:r>
              <a:rPr lang="en-US" altLang="zh-CN" sz="2400" dirty="0">
                <a:solidFill>
                  <a:srgbClr val="FFFF00"/>
                </a:solidFill>
                <a:latin typeface="Comic Sans MS" panose="030F0702030302020204" pitchFamily="66" charset="0"/>
                <a:ea typeface="黑体" panose="02010609060101010101" pitchFamily="49" charset="-122"/>
              </a:rPr>
              <a:t>Ⅲ</a:t>
            </a:r>
            <a:r>
              <a:rPr lang="zh-CN" altLang="en-US" sz="2400" dirty="0">
                <a:solidFill>
                  <a:srgbClr val="FFFF00"/>
                </a:solidFill>
                <a:latin typeface="Comic Sans MS" panose="030F0702030302020204" pitchFamily="66" charset="0"/>
                <a:ea typeface="黑体" panose="02010609060101010101" pitchFamily="49" charset="-122"/>
              </a:rPr>
              <a:t>型</a:t>
            </a:r>
            <a:r>
              <a:rPr lang="zh-CN" altLang="en-US" sz="2400" dirty="0">
                <a:latin typeface="Comic Sans MS" panose="030F0702030302020204" pitchFamily="66" charset="0"/>
                <a:ea typeface="黑体" panose="02010609060101010101" pitchFamily="49" charset="-122"/>
              </a:rPr>
              <a:t>：含有多个串联重复和散布重复，例如伞藻、纤细裸藻等</a:t>
            </a:r>
          </a:p>
          <a:p>
            <a:pPr marL="0" lvl="0" indent="0" eaLnBrk="1" hangingPunct="1">
              <a:buClrTx/>
              <a:buNone/>
            </a:pPr>
            <a:r>
              <a:rPr lang="zh-CN" altLang="en-US" sz="2400" dirty="0">
                <a:latin typeface="Comic Sans MS" panose="030F0702030302020204" pitchFamily="66" charset="0"/>
                <a:ea typeface="黑体" panose="02010609060101010101" pitchFamily="49" charset="-122"/>
              </a:rPr>
              <a:t>                                          </a:t>
            </a:r>
            <a:endParaRPr lang="en-US" altLang="zh-CN" sz="2400" dirty="0">
              <a:latin typeface="Times New Roman" panose="02020603050405020304" pitchFamily="18" charset="0"/>
            </a:endParaRP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4"/>
          <p:cNvPicPr>
            <a:picLocks noChangeAspect="1"/>
          </p:cNvPicPr>
          <p:nvPr/>
        </p:nvPicPr>
        <p:blipFill>
          <a:blip r:embed="rId2"/>
          <a:stretch>
            <a:fillRect/>
          </a:stretch>
        </p:blipFill>
        <p:spPr>
          <a:xfrm>
            <a:off x="1752600" y="990600"/>
            <a:ext cx="5715000" cy="5635625"/>
          </a:xfrm>
          <a:prstGeom prst="rect">
            <a:avLst/>
          </a:prstGeom>
          <a:noFill/>
          <a:ln w="9525">
            <a:noFill/>
          </a:ln>
        </p:spPr>
      </p:pic>
      <p:sp>
        <p:nvSpPr>
          <p:cNvPr id="52227" name="TextBox 5"/>
          <p:cNvSpPr txBox="1"/>
          <p:nvPr/>
        </p:nvSpPr>
        <p:spPr>
          <a:xfrm>
            <a:off x="2057400" y="228600"/>
            <a:ext cx="5722938"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a:spcBef>
                <a:spcPct val="0"/>
              </a:spcBef>
              <a:buClrTx/>
              <a:buNone/>
            </a:pPr>
            <a:r>
              <a:rPr lang="en-US" altLang="zh-CN" b="1" dirty="0">
                <a:solidFill>
                  <a:srgbClr val="FFFF00"/>
                </a:solidFill>
              </a:rPr>
              <a:t>5.4.2 </a:t>
            </a:r>
            <a:r>
              <a:rPr lang="zh-CN" altLang="en-US" b="1" dirty="0">
                <a:solidFill>
                  <a:srgbClr val="FFFF00"/>
                </a:solidFill>
              </a:rPr>
              <a:t>叶绿体基因组的物理图谱</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p:cNvSpPr>
          <p:nvPr>
            <p:ph type="title"/>
          </p:nvPr>
        </p:nvSpPr>
        <p:spPr>
          <a:xfrm>
            <a:off x="228600" y="377825"/>
            <a:ext cx="8229600" cy="838200"/>
          </a:xfrm>
          <a:ln/>
        </p:spPr>
        <p:txBody>
          <a:bodyPr vert="horz" wrap="square" lIns="91440" tIns="45720" rIns="91440" bIns="45720" anchor="ctr" anchorCtr="0"/>
          <a:lstStyle/>
          <a:p>
            <a:r>
              <a:rPr lang="en-US" altLang="zh-CN" sz="3200" dirty="0">
                <a:solidFill>
                  <a:srgbClr val="FFFF00"/>
                </a:solidFill>
                <a:ea typeface="黑体" panose="02010609060101010101" pitchFamily="49" charset="-122"/>
              </a:rPr>
              <a:t>5.5 </a:t>
            </a:r>
            <a:r>
              <a:rPr lang="zh-CN" altLang="en-US" sz="3200" dirty="0">
                <a:solidFill>
                  <a:srgbClr val="FFFF00"/>
                </a:solidFill>
                <a:ea typeface="黑体" panose="02010609060101010101" pitchFamily="49" charset="-122"/>
              </a:rPr>
              <a:t>线粒体和叶绿体的起源与进化</a:t>
            </a:r>
          </a:p>
        </p:txBody>
      </p:sp>
      <p:sp>
        <p:nvSpPr>
          <p:cNvPr id="53251" name="Rectangle 3"/>
          <p:cNvSpPr>
            <a:spLocks noGrp="1"/>
          </p:cNvSpPr>
          <p:nvPr>
            <p:ph idx="1"/>
          </p:nvPr>
        </p:nvSpPr>
        <p:spPr>
          <a:xfrm>
            <a:off x="381000" y="1203325"/>
            <a:ext cx="8229600" cy="5181600"/>
          </a:xfrm>
          <a:ln/>
        </p:spPr>
        <p:txBody>
          <a:bodyPr vert="horz" wrap="square" lIns="91440" tIns="45720" rIns="91440" bIns="45720" anchor="t" anchorCtr="0"/>
          <a:lstStyle/>
          <a:p>
            <a:pPr marL="0" indent="441325">
              <a:lnSpc>
                <a:spcPct val="160000"/>
              </a:lnSpc>
              <a:buNone/>
            </a:pPr>
            <a:r>
              <a:rPr lang="zh-CN" altLang="en-US" sz="2400" dirty="0">
                <a:latin typeface="黑体" panose="02010609060101010101" pitchFamily="49" charset="-122"/>
                <a:ea typeface="黑体" panose="02010609060101010101" pitchFamily="49" charset="-122"/>
              </a:rPr>
              <a:t>内共生学说（</a:t>
            </a:r>
            <a:r>
              <a:rPr lang="en-US" altLang="zh-CN" sz="2400" b="1" dirty="0">
                <a:latin typeface="黑体" panose="02010609060101010101" pitchFamily="49" charset="-122"/>
                <a:ea typeface="黑体" panose="02010609060101010101" pitchFamily="49" charset="-122"/>
              </a:rPr>
              <a:t>endosymbiotic theory</a:t>
            </a:r>
            <a:r>
              <a:rPr lang="zh-CN" altLang="en-US"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pPr marL="0" indent="441325">
              <a:lnSpc>
                <a:spcPct val="150000"/>
              </a:lnSpc>
              <a:buNone/>
            </a:pPr>
            <a:r>
              <a:rPr lang="zh-CN" altLang="en-US" sz="2400" dirty="0">
                <a:latin typeface="黑体" panose="02010609060101010101" pitchFamily="49" charset="-122"/>
                <a:ea typeface="黑体" panose="02010609060101010101" pitchFamily="49" charset="-122"/>
              </a:rPr>
              <a:t>线粒体和叶绿体曾经是自由生活的生物，是后来整合到原始的真核细胞中的。她认为</a:t>
            </a:r>
            <a:r>
              <a:rPr lang="zh-CN" altLang="en-US" sz="2400" dirty="0">
                <a:solidFill>
                  <a:srgbClr val="FFFF00"/>
                </a:solidFill>
                <a:latin typeface="黑体" panose="02010609060101010101" pitchFamily="49" charset="-122"/>
                <a:ea typeface="黑体" panose="02010609060101010101" pitchFamily="49" charset="-122"/>
              </a:rPr>
              <a:t>最初厌氧性原核细胞</a:t>
            </a:r>
            <a:r>
              <a:rPr lang="zh-CN" altLang="en-US" sz="2400" dirty="0">
                <a:latin typeface="黑体" panose="02010609060101010101" pitchFamily="49" charset="-122"/>
                <a:ea typeface="黑体" panose="02010609060101010101" pitchFamily="49" charset="-122"/>
              </a:rPr>
              <a:t>通过细胞表面活动</a:t>
            </a:r>
            <a:r>
              <a:rPr lang="zh-CN" altLang="en-US" sz="2400" dirty="0">
                <a:solidFill>
                  <a:srgbClr val="FFFF00"/>
                </a:solidFill>
                <a:latin typeface="黑体" panose="02010609060101010101" pitchFamily="49" charset="-122"/>
                <a:ea typeface="黑体" panose="02010609060101010101" pitchFamily="49" charset="-122"/>
              </a:rPr>
              <a:t>吞入了具有呼吸能力的原核细胞（细菌），</a:t>
            </a:r>
            <a:r>
              <a:rPr lang="zh-CN" altLang="en-US" sz="2400" dirty="0">
                <a:latin typeface="黑体" panose="02010609060101010101" pitchFamily="49" charset="-122"/>
                <a:ea typeface="黑体" panose="02010609060101010101" pitchFamily="49" charset="-122"/>
              </a:rPr>
              <a:t>形成共生关系，二者在生存方面相得益彰，彼此获利。内共生体获得了宿主的保护，同时为厌氧性宿主提供了产能的呼吸途径，</a:t>
            </a:r>
            <a:r>
              <a:rPr lang="zh-CN" altLang="en-US" sz="2400" dirty="0">
                <a:solidFill>
                  <a:srgbClr val="FFFF00"/>
                </a:solidFill>
                <a:latin typeface="黑体" panose="02010609060101010101" pitchFamily="49" charset="-122"/>
                <a:ea typeface="黑体" panose="02010609060101010101" pitchFamily="49" charset="-122"/>
              </a:rPr>
              <a:t>内共生体变成了线粒体</a:t>
            </a:r>
            <a:r>
              <a:rPr lang="zh-CN" altLang="en-US" sz="2400" dirty="0">
                <a:latin typeface="黑体" panose="02010609060101010101" pitchFamily="49" charset="-122"/>
                <a:ea typeface="黑体" panose="02010609060101010101" pitchFamily="49" charset="-122"/>
              </a:rPr>
              <a:t>。后来，以相同的方式，</a:t>
            </a:r>
            <a:r>
              <a:rPr lang="zh-CN" altLang="en-US" sz="2400" dirty="0">
                <a:solidFill>
                  <a:srgbClr val="FFFF00"/>
                </a:solidFill>
                <a:latin typeface="黑体" panose="02010609060101010101" pitchFamily="49" charset="-122"/>
                <a:ea typeface="黑体" panose="02010609060101010101" pitchFamily="49" charset="-122"/>
              </a:rPr>
              <a:t>宿主细胞与蓝细菌（蓝藻）、螺旋体原核生物形成内共生关系，于是产生了叶绿体和鞭毛（纤毛）。</a:t>
            </a:r>
            <a:endParaRPr lang="en-US" altLang="zh-CN" sz="2400" dirty="0">
              <a:solidFill>
                <a:srgbClr val="FFFF00"/>
              </a:solidFill>
              <a:latin typeface="黑体" panose="02010609060101010101" pitchFamily="49" charset="-122"/>
              <a:ea typeface="黑体" panose="02010609060101010101" pitchFamily="49"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61"/>
          <p:cNvSpPr txBox="1"/>
          <p:nvPr/>
        </p:nvSpPr>
        <p:spPr>
          <a:xfrm>
            <a:off x="569913" y="749300"/>
            <a:ext cx="8077200" cy="9556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r>
              <a:rPr lang="zh-CN" altLang="en-US" sz="2800" dirty="0">
                <a:solidFill>
                  <a:srgbClr val="FFFF00"/>
                </a:solidFill>
                <a:latin typeface="黑体" panose="02010609060101010101" pitchFamily="49" charset="-122"/>
                <a:ea typeface="黑体" panose="02010609060101010101" pitchFamily="49" charset="-122"/>
              </a:rPr>
              <a:t>受细胞质内遗传物质控制的遗传现象，叫做核外遗传</a:t>
            </a:r>
            <a:r>
              <a:rPr lang="en-US" altLang="zh-CN" sz="2800" dirty="0">
                <a:solidFill>
                  <a:srgbClr val="FFFF00"/>
                </a:solidFill>
                <a:latin typeface="黑体" panose="02010609060101010101" pitchFamily="49" charset="-122"/>
                <a:ea typeface="黑体" panose="02010609060101010101" pitchFamily="49" charset="-122"/>
              </a:rPr>
              <a:t>(</a:t>
            </a:r>
            <a:r>
              <a:rPr lang="zh-CN" altLang="en-US" sz="2800" dirty="0">
                <a:solidFill>
                  <a:srgbClr val="FFFF00"/>
                </a:solidFill>
                <a:latin typeface="黑体" panose="02010609060101010101" pitchFamily="49" charset="-122"/>
                <a:ea typeface="黑体" panose="02010609060101010101" pitchFamily="49" charset="-122"/>
              </a:rPr>
              <a:t>细胞质遗传</a:t>
            </a:r>
            <a:r>
              <a:rPr lang="en-US" altLang="zh-CN" sz="2800" dirty="0">
                <a:solidFill>
                  <a:srgbClr val="FFFF00"/>
                </a:solidFill>
                <a:latin typeface="黑体" panose="02010609060101010101" pitchFamily="49" charset="-122"/>
                <a:ea typeface="黑体" panose="02010609060101010101" pitchFamily="49" charset="-122"/>
              </a:rPr>
              <a:t>)</a:t>
            </a:r>
            <a:r>
              <a:rPr lang="zh-CN" altLang="en-US" sz="2800" dirty="0">
                <a:solidFill>
                  <a:srgbClr val="FFFF00"/>
                </a:solidFill>
                <a:latin typeface="黑体" panose="02010609060101010101" pitchFamily="49" charset="-122"/>
                <a:ea typeface="黑体" panose="02010609060101010101" pitchFamily="49" charset="-122"/>
              </a:rPr>
              <a:t>。</a:t>
            </a:r>
            <a:endParaRPr lang="zh-CN" altLang="en-US" dirty="0">
              <a:solidFill>
                <a:srgbClr val="FFFF00"/>
              </a:solidFill>
              <a:latin typeface="黑体" panose="02010609060101010101" pitchFamily="49" charset="-122"/>
              <a:ea typeface="黑体" panose="02010609060101010101" pitchFamily="49" charset="-122"/>
            </a:endParaRPr>
          </a:p>
        </p:txBody>
      </p:sp>
      <p:grpSp>
        <p:nvGrpSpPr>
          <p:cNvPr id="8195" name="Group 62"/>
          <p:cNvGrpSpPr/>
          <p:nvPr/>
        </p:nvGrpSpPr>
        <p:grpSpPr>
          <a:xfrm>
            <a:off x="0" y="2349500"/>
            <a:ext cx="4222750" cy="914400"/>
            <a:chOff x="0" y="1488"/>
            <a:chExt cx="2660" cy="576"/>
          </a:xfrm>
        </p:grpSpPr>
        <p:sp>
          <p:nvSpPr>
            <p:cNvPr id="8218" name="Oval 63"/>
            <p:cNvSpPr/>
            <p:nvPr/>
          </p:nvSpPr>
          <p:spPr>
            <a:xfrm>
              <a:off x="1632" y="1488"/>
              <a:ext cx="576" cy="576"/>
            </a:xfrm>
            <a:prstGeom prst="ellipse">
              <a:avLst/>
            </a:prstGeom>
            <a:solidFill>
              <a:srgbClr val="CCFFFF"/>
            </a:solidFill>
            <a:ln w="9525"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endParaRPr lang="zh-CN" altLang="en-US" sz="2000" dirty="0">
                <a:solidFill>
                  <a:srgbClr val="FFFF00"/>
                </a:solidFill>
              </a:endParaRPr>
            </a:p>
          </p:txBody>
        </p:sp>
        <p:sp>
          <p:nvSpPr>
            <p:cNvPr id="8219" name="Oval 64"/>
            <p:cNvSpPr/>
            <p:nvPr/>
          </p:nvSpPr>
          <p:spPr>
            <a:xfrm>
              <a:off x="1752" y="1608"/>
              <a:ext cx="336" cy="336"/>
            </a:xfrm>
            <a:prstGeom prst="ellipse">
              <a:avLst/>
            </a:prstGeom>
            <a:solidFill>
              <a:srgbClr val="FF00FF"/>
            </a:solidFill>
            <a:ln w="9525"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endParaRPr lang="zh-CN" altLang="en-US" sz="2000" dirty="0">
                <a:solidFill>
                  <a:srgbClr val="FFFF00"/>
                </a:solidFill>
              </a:endParaRPr>
            </a:p>
          </p:txBody>
        </p:sp>
        <p:sp>
          <p:nvSpPr>
            <p:cNvPr id="8220" name="Oval 65"/>
            <p:cNvSpPr/>
            <p:nvPr/>
          </p:nvSpPr>
          <p:spPr>
            <a:xfrm>
              <a:off x="480" y="1488"/>
              <a:ext cx="576" cy="576"/>
            </a:xfrm>
            <a:prstGeom prst="ellipse">
              <a:avLst/>
            </a:prstGeom>
            <a:solidFill>
              <a:srgbClr val="FFFF00"/>
            </a:solidFill>
            <a:ln w="9525"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endParaRPr lang="zh-CN" altLang="en-US" sz="2000" dirty="0">
                <a:solidFill>
                  <a:srgbClr val="FFFF00"/>
                </a:solidFill>
              </a:endParaRPr>
            </a:p>
          </p:txBody>
        </p:sp>
        <p:sp>
          <p:nvSpPr>
            <p:cNvPr id="8221" name="Oval 66"/>
            <p:cNvSpPr/>
            <p:nvPr/>
          </p:nvSpPr>
          <p:spPr>
            <a:xfrm>
              <a:off x="600" y="1608"/>
              <a:ext cx="336" cy="336"/>
            </a:xfrm>
            <a:prstGeom prst="ellipse">
              <a:avLst/>
            </a:prstGeom>
            <a:solidFill>
              <a:srgbClr val="FF00FF"/>
            </a:solidFill>
            <a:ln w="9525"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endParaRPr lang="zh-CN" altLang="en-US" sz="2000" dirty="0">
                <a:solidFill>
                  <a:srgbClr val="FFFF00"/>
                </a:solidFill>
              </a:endParaRPr>
            </a:p>
          </p:txBody>
        </p:sp>
        <p:sp>
          <p:nvSpPr>
            <p:cNvPr id="8222" name="Text Box 67"/>
            <p:cNvSpPr txBox="1"/>
            <p:nvPr/>
          </p:nvSpPr>
          <p:spPr>
            <a:xfrm>
              <a:off x="0" y="1632"/>
              <a:ext cx="500" cy="288"/>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r>
                <a:rPr lang="zh-CN" altLang="en-US" sz="2400" dirty="0">
                  <a:latin typeface="隶书" pitchFamily="49" charset="-122"/>
                  <a:ea typeface="隶书" pitchFamily="49" charset="-122"/>
                </a:rPr>
                <a:t>母本</a:t>
              </a:r>
              <a:endParaRPr lang="zh-CN" altLang="en-US" sz="2000" dirty="0">
                <a:latin typeface="隶书" pitchFamily="49" charset="-122"/>
                <a:ea typeface="隶书" pitchFamily="49" charset="-122"/>
              </a:endParaRPr>
            </a:p>
          </p:txBody>
        </p:sp>
        <p:sp>
          <p:nvSpPr>
            <p:cNvPr id="8223" name="Text Box 68"/>
            <p:cNvSpPr txBox="1"/>
            <p:nvPr/>
          </p:nvSpPr>
          <p:spPr>
            <a:xfrm>
              <a:off x="2160" y="1632"/>
              <a:ext cx="500" cy="288"/>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r>
                <a:rPr lang="zh-CN" altLang="en-US" sz="2400" dirty="0">
                  <a:latin typeface="隶书" pitchFamily="49" charset="-122"/>
                  <a:ea typeface="隶书" pitchFamily="49" charset="-122"/>
                </a:rPr>
                <a:t>父本</a:t>
              </a:r>
              <a:endParaRPr lang="zh-CN" altLang="en-US" sz="2000" dirty="0">
                <a:latin typeface="隶书" pitchFamily="49" charset="-122"/>
                <a:ea typeface="隶书" pitchFamily="49" charset="-122"/>
              </a:endParaRPr>
            </a:p>
          </p:txBody>
        </p:sp>
      </p:grpSp>
      <p:grpSp>
        <p:nvGrpSpPr>
          <p:cNvPr id="8196" name="Group 69"/>
          <p:cNvGrpSpPr/>
          <p:nvPr/>
        </p:nvGrpSpPr>
        <p:grpSpPr>
          <a:xfrm>
            <a:off x="4500563" y="2349500"/>
            <a:ext cx="4146550" cy="914400"/>
            <a:chOff x="2832" y="1488"/>
            <a:chExt cx="2612" cy="576"/>
          </a:xfrm>
        </p:grpSpPr>
        <p:sp>
          <p:nvSpPr>
            <p:cNvPr id="8212" name="Oval 70"/>
            <p:cNvSpPr/>
            <p:nvPr/>
          </p:nvSpPr>
          <p:spPr>
            <a:xfrm>
              <a:off x="4416" y="1488"/>
              <a:ext cx="576" cy="576"/>
            </a:xfrm>
            <a:prstGeom prst="ellipse">
              <a:avLst/>
            </a:prstGeom>
            <a:solidFill>
              <a:srgbClr val="FFFF00"/>
            </a:solidFill>
            <a:ln w="9525"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endParaRPr lang="zh-CN" altLang="en-US" sz="2000" dirty="0">
                <a:solidFill>
                  <a:srgbClr val="FFFF00"/>
                </a:solidFill>
              </a:endParaRPr>
            </a:p>
          </p:txBody>
        </p:sp>
        <p:sp>
          <p:nvSpPr>
            <p:cNvPr id="8213" name="Oval 71"/>
            <p:cNvSpPr/>
            <p:nvPr/>
          </p:nvSpPr>
          <p:spPr>
            <a:xfrm>
              <a:off x="3264" y="1488"/>
              <a:ext cx="576" cy="576"/>
            </a:xfrm>
            <a:prstGeom prst="ellipse">
              <a:avLst/>
            </a:prstGeom>
            <a:solidFill>
              <a:srgbClr val="CCFFFF"/>
            </a:solidFill>
            <a:ln w="9525"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endParaRPr lang="zh-CN" altLang="en-US" sz="2000" dirty="0">
                <a:solidFill>
                  <a:srgbClr val="FFFF00"/>
                </a:solidFill>
              </a:endParaRPr>
            </a:p>
          </p:txBody>
        </p:sp>
        <p:sp>
          <p:nvSpPr>
            <p:cNvPr id="8214" name="Oval 72"/>
            <p:cNvSpPr/>
            <p:nvPr/>
          </p:nvSpPr>
          <p:spPr>
            <a:xfrm>
              <a:off x="3384" y="1608"/>
              <a:ext cx="336" cy="336"/>
            </a:xfrm>
            <a:prstGeom prst="ellipse">
              <a:avLst/>
            </a:prstGeom>
            <a:solidFill>
              <a:srgbClr val="FF00FF"/>
            </a:solidFill>
            <a:ln w="9525"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endParaRPr lang="zh-CN" altLang="en-US" sz="2000" dirty="0">
                <a:solidFill>
                  <a:srgbClr val="FFFF00"/>
                </a:solidFill>
              </a:endParaRPr>
            </a:p>
          </p:txBody>
        </p:sp>
        <p:sp>
          <p:nvSpPr>
            <p:cNvPr id="8215" name="Oval 73"/>
            <p:cNvSpPr/>
            <p:nvPr/>
          </p:nvSpPr>
          <p:spPr>
            <a:xfrm>
              <a:off x="4536" y="1608"/>
              <a:ext cx="336" cy="336"/>
            </a:xfrm>
            <a:prstGeom prst="ellipse">
              <a:avLst/>
            </a:prstGeom>
            <a:solidFill>
              <a:srgbClr val="FF00FF"/>
            </a:solidFill>
            <a:ln w="9525"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endParaRPr lang="zh-CN" altLang="en-US" sz="2000" dirty="0">
                <a:solidFill>
                  <a:srgbClr val="FFFF00"/>
                </a:solidFill>
              </a:endParaRPr>
            </a:p>
          </p:txBody>
        </p:sp>
        <p:sp>
          <p:nvSpPr>
            <p:cNvPr id="8216" name="Text Box 74"/>
            <p:cNvSpPr txBox="1"/>
            <p:nvPr/>
          </p:nvSpPr>
          <p:spPr>
            <a:xfrm>
              <a:off x="2832" y="1632"/>
              <a:ext cx="500" cy="288"/>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r>
                <a:rPr lang="zh-CN" altLang="en-US" sz="2400" dirty="0">
                  <a:latin typeface="隶书" pitchFamily="49" charset="-122"/>
                  <a:ea typeface="隶书" pitchFamily="49" charset="-122"/>
                </a:rPr>
                <a:t>母本</a:t>
              </a:r>
              <a:endParaRPr lang="zh-CN" altLang="en-US" sz="2000" dirty="0">
                <a:latin typeface="隶书" pitchFamily="49" charset="-122"/>
                <a:ea typeface="隶书" pitchFamily="49" charset="-122"/>
              </a:endParaRPr>
            </a:p>
          </p:txBody>
        </p:sp>
        <p:sp>
          <p:nvSpPr>
            <p:cNvPr id="8217" name="Text Box 75"/>
            <p:cNvSpPr txBox="1"/>
            <p:nvPr/>
          </p:nvSpPr>
          <p:spPr>
            <a:xfrm>
              <a:off x="4944" y="1632"/>
              <a:ext cx="500" cy="288"/>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r>
                <a:rPr lang="zh-CN" altLang="en-US" sz="2400" dirty="0">
                  <a:latin typeface="隶书" pitchFamily="49" charset="-122"/>
                  <a:ea typeface="隶书" pitchFamily="49" charset="-122"/>
                </a:rPr>
                <a:t>父本</a:t>
              </a:r>
              <a:endParaRPr lang="zh-CN" altLang="en-US" sz="2000" dirty="0">
                <a:latin typeface="隶书" pitchFamily="49" charset="-122"/>
                <a:ea typeface="隶书" pitchFamily="49" charset="-122"/>
              </a:endParaRPr>
            </a:p>
          </p:txBody>
        </p:sp>
      </p:grpSp>
      <p:grpSp>
        <p:nvGrpSpPr>
          <p:cNvPr id="8197" name="Group 76"/>
          <p:cNvGrpSpPr/>
          <p:nvPr/>
        </p:nvGrpSpPr>
        <p:grpSpPr>
          <a:xfrm>
            <a:off x="1828800" y="2209800"/>
            <a:ext cx="1066800" cy="3581400"/>
            <a:chOff x="958" y="891"/>
            <a:chExt cx="672" cy="2256"/>
          </a:xfrm>
        </p:grpSpPr>
        <p:sp>
          <p:nvSpPr>
            <p:cNvPr id="8206" name="Oval 77"/>
            <p:cNvSpPr/>
            <p:nvPr/>
          </p:nvSpPr>
          <p:spPr>
            <a:xfrm>
              <a:off x="1006" y="2187"/>
              <a:ext cx="528" cy="528"/>
            </a:xfrm>
            <a:prstGeom prst="ellipse">
              <a:avLst/>
            </a:prstGeom>
            <a:solidFill>
              <a:srgbClr val="FF00FF"/>
            </a:solidFill>
            <a:ln w="9525"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endParaRPr lang="zh-CN" altLang="en-US" sz="2000" dirty="0">
                <a:solidFill>
                  <a:srgbClr val="FFFF00"/>
                </a:solidFill>
              </a:endParaRPr>
            </a:p>
          </p:txBody>
        </p:sp>
        <p:sp>
          <p:nvSpPr>
            <p:cNvPr id="8207" name="AutoShape 78"/>
            <p:cNvSpPr/>
            <p:nvPr/>
          </p:nvSpPr>
          <p:spPr>
            <a:xfrm>
              <a:off x="958" y="2139"/>
              <a:ext cx="672" cy="624"/>
            </a:xfrm>
            <a:custGeom>
              <a:avLst/>
              <a:gdLst/>
              <a:ahLst/>
              <a:cxnLst>
                <a:cxn ang="0">
                  <a:pos x="0" y="9"/>
                </a:cxn>
                <a:cxn ang="0">
                  <a:pos x="10" y="0"/>
                </a:cxn>
                <a:cxn ang="0">
                  <a:pos x="21" y="9"/>
                </a:cxn>
                <a:cxn ang="0">
                  <a:pos x="10" y="18"/>
                </a:cxn>
                <a:cxn ang="0">
                  <a:pos x="0" y="9"/>
                </a:cxn>
                <a:cxn ang="0">
                  <a:pos x="5" y="9"/>
                </a:cxn>
                <a:cxn ang="0">
                  <a:pos x="10" y="14"/>
                </a:cxn>
                <a:cxn ang="0">
                  <a:pos x="16" y="9"/>
                </a:cxn>
                <a:cxn ang="0">
                  <a:pos x="10" y="4"/>
                </a:cxn>
                <a:cxn ang="0">
                  <a:pos x="5" y="9"/>
                </a:cxn>
              </a:cxnLst>
              <a:rect l="0" t="0" r="0" b="0"/>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812" y="10800"/>
                  </a:moveTo>
                  <a:cubicBezTo>
                    <a:pt x="4812" y="14107"/>
                    <a:pt x="7493" y="16788"/>
                    <a:pt x="10800" y="16788"/>
                  </a:cubicBezTo>
                  <a:cubicBezTo>
                    <a:pt x="14107" y="16788"/>
                    <a:pt x="16788" y="14107"/>
                    <a:pt x="16788" y="10800"/>
                  </a:cubicBezTo>
                  <a:cubicBezTo>
                    <a:pt x="16788" y="7493"/>
                    <a:pt x="14107" y="4812"/>
                    <a:pt x="10800" y="4812"/>
                  </a:cubicBezTo>
                  <a:cubicBezTo>
                    <a:pt x="7493" y="4812"/>
                    <a:pt x="4812" y="7493"/>
                    <a:pt x="4812" y="10800"/>
                  </a:cubicBezTo>
                  <a:close/>
                </a:path>
              </a:pathLst>
            </a:custGeom>
            <a:solidFill>
              <a:srgbClr val="FFFF00">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8208" name="Text Box 79"/>
            <p:cNvSpPr txBox="1"/>
            <p:nvPr/>
          </p:nvSpPr>
          <p:spPr>
            <a:xfrm>
              <a:off x="958" y="891"/>
              <a:ext cx="500" cy="288"/>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r>
                <a:rPr lang="zh-CN" altLang="en-US" sz="2400" dirty="0">
                  <a:latin typeface="隶书" pitchFamily="49" charset="-122"/>
                  <a:ea typeface="隶书" pitchFamily="49" charset="-122"/>
                </a:rPr>
                <a:t>正交</a:t>
              </a:r>
              <a:endParaRPr lang="zh-CN" altLang="en-US" sz="2000" dirty="0">
                <a:latin typeface="隶书" pitchFamily="49" charset="-122"/>
                <a:ea typeface="隶书" pitchFamily="49" charset="-122"/>
              </a:endParaRPr>
            </a:p>
          </p:txBody>
        </p:sp>
        <p:sp>
          <p:nvSpPr>
            <p:cNvPr id="8209" name="Text Box 80"/>
            <p:cNvSpPr txBox="1"/>
            <p:nvPr/>
          </p:nvSpPr>
          <p:spPr>
            <a:xfrm>
              <a:off x="1102" y="1227"/>
              <a:ext cx="200" cy="338"/>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r>
                <a:rPr lang="en-US" altLang="zh-CN" sz="2800" b="1" dirty="0">
                  <a:latin typeface="隶书" pitchFamily="49" charset="-122"/>
                  <a:ea typeface="隶书" pitchFamily="49" charset="-122"/>
                  <a:sym typeface="Symbol" panose="05050102010706020507" pitchFamily="18" charset="2"/>
                </a:rPr>
                <a:t></a:t>
              </a:r>
              <a:endParaRPr lang="en-US" altLang="zh-CN" sz="2800" b="1" dirty="0">
                <a:latin typeface="隶书" pitchFamily="49" charset="-122"/>
                <a:ea typeface="隶书" pitchFamily="49" charset="-122"/>
              </a:endParaRPr>
            </a:p>
          </p:txBody>
        </p:sp>
        <p:sp>
          <p:nvSpPr>
            <p:cNvPr id="8210" name="Line 81"/>
            <p:cNvSpPr/>
            <p:nvPr/>
          </p:nvSpPr>
          <p:spPr>
            <a:xfrm>
              <a:off x="1294" y="1659"/>
              <a:ext cx="0" cy="384"/>
            </a:xfrm>
            <a:prstGeom prst="line">
              <a:avLst/>
            </a:prstGeom>
            <a:ln w="38100" cap="flat" cmpd="sng">
              <a:solidFill>
                <a:schemeClr val="tx1"/>
              </a:solidFill>
              <a:prstDash val="solid"/>
              <a:headEnd type="none" w="med" len="med"/>
              <a:tailEnd type="triangle" w="med" len="med"/>
            </a:ln>
          </p:spPr>
        </p:sp>
        <p:sp>
          <p:nvSpPr>
            <p:cNvPr id="8211" name="Text Box 82"/>
            <p:cNvSpPr txBox="1"/>
            <p:nvPr/>
          </p:nvSpPr>
          <p:spPr>
            <a:xfrm>
              <a:off x="1006" y="2859"/>
              <a:ext cx="500" cy="288"/>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r>
                <a:rPr lang="zh-CN" altLang="en-US" sz="2400" dirty="0">
                  <a:latin typeface="隶书" pitchFamily="49" charset="-122"/>
                  <a:ea typeface="隶书" pitchFamily="49" charset="-122"/>
                </a:rPr>
                <a:t>子代</a:t>
              </a:r>
            </a:p>
          </p:txBody>
        </p:sp>
      </p:grpSp>
      <p:grpSp>
        <p:nvGrpSpPr>
          <p:cNvPr id="8198" name="Group 83"/>
          <p:cNvGrpSpPr/>
          <p:nvPr/>
        </p:nvGrpSpPr>
        <p:grpSpPr>
          <a:xfrm>
            <a:off x="6019800" y="2133600"/>
            <a:ext cx="1066800" cy="3352800"/>
            <a:chOff x="3792" y="1344"/>
            <a:chExt cx="672" cy="2112"/>
          </a:xfrm>
        </p:grpSpPr>
        <p:sp>
          <p:nvSpPr>
            <p:cNvPr id="8200" name="Oval 84"/>
            <p:cNvSpPr/>
            <p:nvPr/>
          </p:nvSpPr>
          <p:spPr>
            <a:xfrm>
              <a:off x="3888" y="2688"/>
              <a:ext cx="432" cy="432"/>
            </a:xfrm>
            <a:prstGeom prst="ellipse">
              <a:avLst/>
            </a:prstGeom>
            <a:solidFill>
              <a:srgbClr val="FF00FF"/>
            </a:solidFill>
            <a:ln w="9525"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endParaRPr lang="zh-CN" altLang="en-US" sz="2000" dirty="0">
                <a:solidFill>
                  <a:srgbClr val="FFFF00"/>
                </a:solidFill>
              </a:endParaRPr>
            </a:p>
          </p:txBody>
        </p:sp>
        <p:sp>
          <p:nvSpPr>
            <p:cNvPr id="8201" name="Text Box 85"/>
            <p:cNvSpPr txBox="1"/>
            <p:nvPr/>
          </p:nvSpPr>
          <p:spPr>
            <a:xfrm>
              <a:off x="4032" y="1688"/>
              <a:ext cx="200" cy="33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r>
                <a:rPr lang="en-US" altLang="zh-CN" sz="2800" b="1" dirty="0">
                  <a:latin typeface="隶书" pitchFamily="49" charset="-122"/>
                  <a:ea typeface="隶书" pitchFamily="49" charset="-122"/>
                  <a:sym typeface="Symbol" panose="05050102010706020507" pitchFamily="18" charset="2"/>
                </a:rPr>
                <a:t></a:t>
              </a:r>
              <a:endParaRPr lang="en-US" altLang="zh-CN" sz="2800" b="1" dirty="0">
                <a:latin typeface="隶书" pitchFamily="49" charset="-122"/>
                <a:ea typeface="隶书" pitchFamily="49" charset="-122"/>
              </a:endParaRPr>
            </a:p>
          </p:txBody>
        </p:sp>
        <p:sp>
          <p:nvSpPr>
            <p:cNvPr id="8202" name="AutoShape 86"/>
            <p:cNvSpPr/>
            <p:nvPr/>
          </p:nvSpPr>
          <p:spPr>
            <a:xfrm>
              <a:off x="3792" y="2592"/>
              <a:ext cx="672" cy="624"/>
            </a:xfrm>
            <a:custGeom>
              <a:avLst/>
              <a:gdLst/>
              <a:ahLst/>
              <a:cxnLst>
                <a:cxn ang="0">
                  <a:pos x="0" y="9"/>
                </a:cxn>
                <a:cxn ang="0">
                  <a:pos x="10" y="0"/>
                </a:cxn>
                <a:cxn ang="0">
                  <a:pos x="21" y="9"/>
                </a:cxn>
                <a:cxn ang="0">
                  <a:pos x="10" y="18"/>
                </a:cxn>
                <a:cxn ang="0">
                  <a:pos x="0" y="9"/>
                </a:cxn>
                <a:cxn ang="0">
                  <a:pos x="5" y="9"/>
                </a:cxn>
                <a:cxn ang="0">
                  <a:pos x="10" y="14"/>
                </a:cxn>
                <a:cxn ang="0">
                  <a:pos x="16" y="9"/>
                </a:cxn>
                <a:cxn ang="0">
                  <a:pos x="10" y="4"/>
                </a:cxn>
                <a:cxn ang="0">
                  <a:pos x="5" y="9"/>
                </a:cxn>
              </a:cxnLst>
              <a:rect l="0" t="0" r="0" b="0"/>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812" y="10800"/>
                  </a:moveTo>
                  <a:cubicBezTo>
                    <a:pt x="4812" y="14107"/>
                    <a:pt x="7493" y="16788"/>
                    <a:pt x="10800" y="16788"/>
                  </a:cubicBezTo>
                  <a:cubicBezTo>
                    <a:pt x="14107" y="16788"/>
                    <a:pt x="16788" y="14107"/>
                    <a:pt x="16788" y="10800"/>
                  </a:cubicBezTo>
                  <a:cubicBezTo>
                    <a:pt x="16788" y="7493"/>
                    <a:pt x="14107" y="4812"/>
                    <a:pt x="10800" y="4812"/>
                  </a:cubicBezTo>
                  <a:cubicBezTo>
                    <a:pt x="7493" y="4812"/>
                    <a:pt x="4812" y="7493"/>
                    <a:pt x="4812" y="10800"/>
                  </a:cubicBezTo>
                  <a:close/>
                </a:path>
              </a:pathLst>
            </a:custGeom>
            <a:solidFill>
              <a:srgbClr val="CCFFFF">
                <a:alpha val="100000"/>
              </a:srgbClr>
            </a:solidFill>
            <a:ln w="952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8203" name="Text Box 87"/>
            <p:cNvSpPr txBox="1"/>
            <p:nvPr/>
          </p:nvSpPr>
          <p:spPr>
            <a:xfrm>
              <a:off x="3878" y="1344"/>
              <a:ext cx="500" cy="288"/>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r>
                <a:rPr lang="zh-CN" altLang="en-US" sz="2400" dirty="0">
                  <a:latin typeface="隶书" pitchFamily="49" charset="-122"/>
                  <a:ea typeface="隶书" pitchFamily="49" charset="-122"/>
                </a:rPr>
                <a:t>反交</a:t>
              </a:r>
            </a:p>
          </p:txBody>
        </p:sp>
        <p:sp>
          <p:nvSpPr>
            <p:cNvPr id="8204" name="Line 88"/>
            <p:cNvSpPr/>
            <p:nvPr/>
          </p:nvSpPr>
          <p:spPr>
            <a:xfrm>
              <a:off x="4128" y="2064"/>
              <a:ext cx="0" cy="384"/>
            </a:xfrm>
            <a:prstGeom prst="line">
              <a:avLst/>
            </a:prstGeom>
            <a:ln w="38100" cap="flat" cmpd="sng">
              <a:solidFill>
                <a:schemeClr val="tx1"/>
              </a:solidFill>
              <a:prstDash val="solid"/>
              <a:headEnd type="none" w="med" len="med"/>
              <a:tailEnd type="triangle" w="med" len="med"/>
            </a:ln>
          </p:spPr>
        </p:sp>
        <p:sp>
          <p:nvSpPr>
            <p:cNvPr id="8205" name="Text Box 89"/>
            <p:cNvSpPr txBox="1"/>
            <p:nvPr/>
          </p:nvSpPr>
          <p:spPr>
            <a:xfrm>
              <a:off x="3888" y="3168"/>
              <a:ext cx="500" cy="288"/>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r>
                <a:rPr lang="zh-CN" altLang="en-US" sz="2400" dirty="0">
                  <a:latin typeface="隶书" pitchFamily="49" charset="-122"/>
                  <a:ea typeface="隶书" pitchFamily="49" charset="-122"/>
                </a:rPr>
                <a:t>子代</a:t>
              </a:r>
            </a:p>
          </p:txBody>
        </p:sp>
      </p:grpSp>
      <p:pic>
        <p:nvPicPr>
          <p:cNvPr id="8199" name="Picture 6" descr="rav65819_04_17"/>
          <p:cNvPicPr>
            <a:picLocks noChangeAspect="1"/>
          </p:cNvPicPr>
          <p:nvPr/>
        </p:nvPicPr>
        <p:blipFill>
          <a:blip r:embed="rId2"/>
          <a:srcRect l="25604" t="18889"/>
          <a:stretch>
            <a:fillRect/>
          </a:stretch>
        </p:blipFill>
        <p:spPr>
          <a:xfrm>
            <a:off x="2878138" y="4806950"/>
            <a:ext cx="3159125" cy="2000250"/>
          </a:xfrm>
          <a:prstGeom prst="rect">
            <a:avLst/>
          </a:prstGeom>
          <a:noFill/>
          <a:ln w="9525">
            <a:noFill/>
          </a:ln>
        </p:spPr>
      </p:pic>
    </p:spTree>
  </p:cSld>
  <p:clrMapOvr>
    <a:masterClrMapping/>
  </p:clrMapOvr>
  <p:transition>
    <p:zo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p:cNvSpPr>
          <p:nvPr>
            <p:ph type="title"/>
          </p:nvPr>
        </p:nvSpPr>
        <p:spPr>
          <a:ln/>
        </p:spPr>
        <p:txBody>
          <a:bodyPr vert="horz" wrap="square" lIns="91440" tIns="45720" rIns="91440" bIns="45720" anchor="ctr" anchorCtr="0"/>
          <a:lstStyle/>
          <a:p>
            <a:endParaRPr lang="zh-CN" altLang="en-US" dirty="0"/>
          </a:p>
        </p:txBody>
      </p:sp>
      <p:sp>
        <p:nvSpPr>
          <p:cNvPr id="54275" name="Rectangle 3"/>
          <p:cNvSpPr>
            <a:spLocks noGrp="1"/>
          </p:cNvSpPr>
          <p:nvPr>
            <p:ph idx="1"/>
          </p:nvPr>
        </p:nvSpPr>
        <p:spPr>
          <a:ln/>
        </p:spPr>
        <p:txBody>
          <a:bodyPr vert="horz" wrap="square" lIns="91440" tIns="45720" rIns="91440" bIns="45720" anchor="t" anchorCtr="0"/>
          <a:lstStyle/>
          <a:p>
            <a:endParaRPr lang="zh-CN" altLang="en-US" dirty="0"/>
          </a:p>
        </p:txBody>
      </p:sp>
      <p:pic>
        <p:nvPicPr>
          <p:cNvPr id="54276" name="Picture 4"/>
          <p:cNvPicPr>
            <a:picLocks noChangeAspect="1"/>
          </p:cNvPicPr>
          <p:nvPr/>
        </p:nvPicPr>
        <p:blipFill>
          <a:blip r:embed="rId2"/>
          <a:stretch>
            <a:fillRect/>
          </a:stretch>
        </p:blipFill>
        <p:spPr>
          <a:xfrm>
            <a:off x="685800" y="533400"/>
            <a:ext cx="7772400" cy="5432425"/>
          </a:xfrm>
          <a:prstGeom prst="rect">
            <a:avLst/>
          </a:prstGeom>
          <a:noFill/>
          <a:ln w="9525">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内容占位符 2"/>
          <p:cNvSpPr>
            <a:spLocks noGrp="1"/>
          </p:cNvSpPr>
          <p:nvPr>
            <p:ph idx="1"/>
          </p:nvPr>
        </p:nvSpPr>
        <p:spPr>
          <a:xfrm>
            <a:off x="304800" y="914400"/>
            <a:ext cx="8686800" cy="4495800"/>
          </a:xfrm>
          <a:ln/>
        </p:spPr>
        <p:txBody>
          <a:bodyPr vert="horz" wrap="square" lIns="91440" tIns="45720" rIns="91440" bIns="45720" anchor="t" anchorCtr="0"/>
          <a:lstStyle/>
          <a:p>
            <a:pPr marL="441325" indent="-441325">
              <a:lnSpc>
                <a:spcPct val="150000"/>
              </a:lnSpc>
              <a:buNone/>
            </a:pPr>
            <a:r>
              <a:rPr lang="zh-CN" altLang="en-US" sz="2400" dirty="0"/>
              <a:t>       </a:t>
            </a:r>
            <a:r>
              <a:rPr lang="zh-CN" altLang="zh-CN" sz="2400" dirty="0">
                <a:latin typeface="黑体" panose="02010609060101010101" pitchFamily="49" charset="-122"/>
                <a:ea typeface="黑体" panose="02010609060101010101" pitchFamily="49" charset="-122"/>
              </a:rPr>
              <a:t>现今的研究不断发现真核细胞有许多属性符合于内共生学</a:t>
            </a:r>
            <a:endParaRPr lang="zh-CN" altLang="en-US" sz="2400" dirty="0">
              <a:latin typeface="黑体" panose="02010609060101010101" pitchFamily="49" charset="-122"/>
              <a:ea typeface="黑体" panose="02010609060101010101" pitchFamily="49" charset="-122"/>
            </a:endParaRPr>
          </a:p>
          <a:p>
            <a:pPr marL="441325" indent="-441325">
              <a:lnSpc>
                <a:spcPct val="150000"/>
              </a:lnSpc>
              <a:buNone/>
            </a:pPr>
            <a:r>
              <a:rPr lang="zh-CN" altLang="zh-CN" sz="2400" dirty="0">
                <a:latin typeface="黑体" panose="02010609060101010101" pitchFamily="49" charset="-122"/>
                <a:ea typeface="黑体" panose="02010609060101010101" pitchFamily="49" charset="-122"/>
              </a:rPr>
              <a:t>说的</a:t>
            </a:r>
            <a:r>
              <a:rPr lang="zh-CN" altLang="en-US" sz="2400" dirty="0">
                <a:latin typeface="黑体" panose="02010609060101010101" pitchFamily="49" charset="-122"/>
                <a:ea typeface="黑体" panose="02010609060101010101" pitchFamily="49" charset="-122"/>
              </a:rPr>
              <a:t>推理。</a:t>
            </a:r>
            <a:r>
              <a:rPr lang="zh-CN" altLang="zh-CN" sz="2400" dirty="0">
                <a:latin typeface="黑体" panose="02010609060101010101" pitchFamily="49" charset="-122"/>
                <a:ea typeface="黑体" panose="02010609060101010101" pitchFamily="49" charset="-122"/>
              </a:rPr>
              <a:t>例如：</a:t>
            </a:r>
            <a:endParaRPr lang="en-US" altLang="zh-CN" sz="2400" dirty="0">
              <a:latin typeface="黑体" panose="02010609060101010101" pitchFamily="49" charset="-122"/>
              <a:ea typeface="黑体" panose="02010609060101010101" pitchFamily="49" charset="-122"/>
            </a:endParaRPr>
          </a:p>
          <a:p>
            <a:pPr marL="441325" indent="-441325">
              <a:lnSpc>
                <a:spcPct val="150000"/>
              </a:lnSpc>
              <a:buNone/>
            </a:pPr>
            <a:r>
              <a:rPr lang="zh-CN" altLang="en-US" sz="2400" dirty="0">
                <a:latin typeface="黑体" panose="02010609060101010101" pitchFamily="49" charset="-122"/>
                <a:ea typeface="黑体" panose="02010609060101010101" pitchFamily="49" charset="-122"/>
              </a:rPr>
              <a:t>      </a:t>
            </a:r>
            <a:r>
              <a:rPr lang="zh-CN" altLang="zh-CN" sz="2400" dirty="0">
                <a:latin typeface="黑体" panose="02010609060101010101" pitchFamily="49" charset="-122"/>
                <a:ea typeface="黑体" panose="02010609060101010101" pitchFamily="49" charset="-122"/>
              </a:rPr>
              <a:t>①线粒体、叶绿体和细菌都含有环状</a:t>
            </a:r>
            <a:r>
              <a:rPr lang="en-US" altLang="zh-CN" sz="2400" dirty="0">
                <a:latin typeface="黑体" panose="02010609060101010101" pitchFamily="49" charset="-122"/>
                <a:ea typeface="黑体" panose="02010609060101010101" pitchFamily="49" charset="-122"/>
              </a:rPr>
              <a:t>DNA</a:t>
            </a:r>
            <a:r>
              <a:rPr lang="zh-CN" altLang="zh-CN" sz="2400" dirty="0">
                <a:latin typeface="黑体" panose="02010609060101010101" pitchFamily="49" charset="-122"/>
                <a:ea typeface="黑体" panose="02010609060101010101" pitchFamily="49" charset="-122"/>
              </a:rPr>
              <a:t>分子（基因组）</a:t>
            </a:r>
            <a:r>
              <a:rPr lang="zh-CN" altLang="en-US" sz="2400" dirty="0">
                <a:latin typeface="黑体" panose="02010609060101010101" pitchFamily="49" charset="-122"/>
                <a:ea typeface="黑体" panose="02010609060101010101" pitchFamily="49" charset="-122"/>
              </a:rPr>
              <a:t>   </a:t>
            </a:r>
            <a:r>
              <a:rPr lang="en-US" altLang="zh-CN" sz="2400" dirty="0">
                <a:latin typeface="黑体" panose="02010609060101010101" pitchFamily="49" charset="-122"/>
                <a:ea typeface="黑体" panose="02010609060101010101" pitchFamily="49" charset="-122"/>
              </a:rPr>
              <a:t>                   </a:t>
            </a:r>
          </a:p>
          <a:p>
            <a:pPr marL="441325" indent="-441325">
              <a:lnSpc>
                <a:spcPct val="150000"/>
              </a:lnSpc>
              <a:buNone/>
            </a:pPr>
            <a:r>
              <a:rPr lang="zh-CN" altLang="en-US" sz="2400" dirty="0">
                <a:latin typeface="黑体" panose="02010609060101010101" pitchFamily="49" charset="-122"/>
                <a:ea typeface="黑体" panose="02010609060101010101" pitchFamily="49" charset="-122"/>
              </a:rPr>
              <a:t>      </a:t>
            </a:r>
            <a:r>
              <a:rPr lang="zh-CN" altLang="zh-CN" sz="2400" dirty="0">
                <a:latin typeface="黑体" panose="02010609060101010101" pitchFamily="49" charset="-122"/>
                <a:ea typeface="黑体" panose="02010609060101010101" pitchFamily="49" charset="-122"/>
              </a:rPr>
              <a:t>②线粒体、叶绿体对某些药物的反应与细菌相同。</a:t>
            </a:r>
            <a:endParaRPr lang="zh-CN" altLang="en-US" sz="2400" dirty="0">
              <a:latin typeface="黑体" panose="02010609060101010101" pitchFamily="49" charset="-122"/>
              <a:ea typeface="黑体" panose="02010609060101010101" pitchFamily="49" charset="-122"/>
            </a:endParaRPr>
          </a:p>
          <a:p>
            <a:pPr marL="441325" indent="-441325">
              <a:lnSpc>
                <a:spcPct val="150000"/>
              </a:lnSpc>
              <a:buNone/>
            </a:pPr>
            <a:r>
              <a:rPr lang="en-US" altLang="zh-CN" sz="2400" dirty="0">
                <a:latin typeface="黑体" panose="02010609060101010101" pitchFamily="49" charset="-122"/>
                <a:ea typeface="黑体" panose="02010609060101010101" pitchFamily="49" charset="-122"/>
              </a:rPr>
              <a:t>      </a:t>
            </a:r>
            <a:r>
              <a:rPr lang="zh-CN" altLang="zh-CN" sz="2400" dirty="0">
                <a:latin typeface="黑体" panose="02010609060101010101" pitchFamily="49" charset="-122"/>
                <a:ea typeface="黑体" panose="02010609060101010101" pitchFamily="49" charset="-122"/>
              </a:rPr>
              <a:t>③参与有氧呼吸和光合作用的专一性的酶分布于细菌质膜和线粒体、叶绿体的内膜上。</a:t>
            </a:r>
            <a:endParaRPr lang="zh-CN" altLang="en-US" sz="2400" dirty="0">
              <a:latin typeface="黑体" panose="02010609060101010101" pitchFamily="49" charset="-122"/>
              <a:ea typeface="黑体" panose="02010609060101010101" pitchFamily="49" charset="-122"/>
            </a:endParaRPr>
          </a:p>
          <a:p>
            <a:pPr marL="441325" indent="-441325">
              <a:lnSpc>
                <a:spcPct val="150000"/>
              </a:lnSpc>
              <a:buNone/>
            </a:pPr>
            <a:r>
              <a:rPr lang="zh-CN" altLang="en-US" sz="2400" dirty="0">
                <a:latin typeface="黑体" panose="02010609060101010101" pitchFamily="49" charset="-122"/>
                <a:ea typeface="黑体" panose="02010609060101010101" pitchFamily="49" charset="-122"/>
              </a:rPr>
              <a:t>          </a:t>
            </a:r>
            <a:r>
              <a:rPr lang="en-US" altLang="zh-CN" sz="2400" dirty="0">
                <a:latin typeface="黑体" panose="02010609060101010101" pitchFamily="49" charset="-122"/>
                <a:ea typeface="黑体" panose="02010609060101010101" pitchFamily="49" charset="-122"/>
              </a:rPr>
              <a:t> </a:t>
            </a:r>
            <a:endParaRPr lang="zh-CN" altLang="zh-CN" sz="2400" dirty="0">
              <a:latin typeface="黑体" panose="02010609060101010101" pitchFamily="49" charset="-122"/>
              <a:ea typeface="黑体" panose="02010609060101010101" pitchFamily="49" charset="-122"/>
            </a:endParaRPr>
          </a:p>
          <a:p>
            <a:pPr marL="441325" indent="-441325">
              <a:buNone/>
            </a:pPr>
            <a:endParaRPr lang="zh-CN" altLang="en-US" sz="2400" dirty="0">
              <a:latin typeface="黑体" panose="02010609060101010101" pitchFamily="49" charset="-122"/>
              <a:ea typeface="黑体" panose="02010609060101010101" pitchFamily="49"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3"/>
          <p:cNvSpPr txBox="1"/>
          <p:nvPr/>
        </p:nvSpPr>
        <p:spPr>
          <a:xfrm>
            <a:off x="234950" y="838200"/>
            <a:ext cx="8576310" cy="203009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algn="just" eaLnBrk="1" hangingPunct="1">
              <a:lnSpc>
                <a:spcPct val="150000"/>
              </a:lnSpc>
              <a:buClr>
                <a:schemeClr val="hlink"/>
              </a:buClr>
              <a:buSzPct val="110000"/>
              <a:buFont typeface="Wingdings" panose="05000000000000000000" pitchFamily="2" charset="2"/>
              <a:buNone/>
            </a:pPr>
            <a:r>
              <a:rPr lang="en-US" altLang="zh-CN" sz="2400" b="1" dirty="0">
                <a:solidFill>
                  <a:srgbClr val="FFFF00"/>
                </a:solidFill>
                <a:latin typeface="黑体" panose="02010609060101010101" pitchFamily="49" charset="-122"/>
                <a:ea typeface="黑体" panose="02010609060101010101" pitchFamily="49" charset="-122"/>
              </a:rPr>
              <a:t>5.6.1 </a:t>
            </a:r>
            <a:r>
              <a:rPr lang="zh-CN" altLang="en-US" sz="2400" b="1" dirty="0">
                <a:solidFill>
                  <a:srgbClr val="FFFF00"/>
                </a:solidFill>
                <a:latin typeface="黑体" panose="02010609060101010101" pitchFamily="49" charset="-122"/>
                <a:ea typeface="黑体" panose="02010609060101010101" pitchFamily="49" charset="-122"/>
              </a:rPr>
              <a:t>禾谷类作物的雄性不育</a:t>
            </a:r>
          </a:p>
          <a:p>
            <a:pPr marL="0" lvl="0" indent="0" algn="just">
              <a:lnSpc>
                <a:spcPct val="150000"/>
              </a:lnSpc>
              <a:spcBef>
                <a:spcPct val="0"/>
              </a:spcBef>
              <a:buClrTx/>
              <a:buNone/>
            </a:pPr>
            <a:r>
              <a:rPr lang="zh-CN" altLang="en-US" sz="2000" dirty="0">
                <a:solidFill>
                  <a:schemeClr val="tx1"/>
                </a:solidFill>
                <a:latin typeface="黑体" panose="02010609060101010101" pitchFamily="49" charset="-122"/>
                <a:ea typeface="黑体" panose="02010609060101010101" pitchFamily="49" charset="-122"/>
              </a:rPr>
              <a:t>雄性不育现象在植物界很普遍，在</a:t>
            </a:r>
            <a:r>
              <a:rPr lang="en-US" altLang="zh-CN" sz="2000" dirty="0">
                <a:solidFill>
                  <a:schemeClr val="tx1"/>
                </a:solidFill>
                <a:latin typeface="黑体" panose="02010609060101010101" pitchFamily="49" charset="-122"/>
                <a:ea typeface="黑体" panose="02010609060101010101" pitchFamily="49" charset="-122"/>
              </a:rPr>
              <a:t>43</a:t>
            </a:r>
            <a:r>
              <a:rPr lang="zh-CN" altLang="zh-CN" sz="2000" dirty="0">
                <a:solidFill>
                  <a:schemeClr val="tx1"/>
                </a:solidFill>
                <a:latin typeface="黑体" panose="02010609060101010101" pitchFamily="49" charset="-122"/>
                <a:ea typeface="黑体" panose="02010609060101010101" pitchFamily="49" charset="-122"/>
              </a:rPr>
              <a:t>科、</a:t>
            </a:r>
            <a:r>
              <a:rPr lang="en-US" altLang="zh-CN" sz="2000" dirty="0">
                <a:solidFill>
                  <a:schemeClr val="tx1"/>
                </a:solidFill>
                <a:latin typeface="黑体" panose="02010609060101010101" pitchFamily="49" charset="-122"/>
                <a:ea typeface="黑体" panose="02010609060101010101" pitchFamily="49" charset="-122"/>
              </a:rPr>
              <a:t>162</a:t>
            </a:r>
            <a:r>
              <a:rPr lang="zh-CN" altLang="zh-CN" sz="2000" dirty="0">
                <a:solidFill>
                  <a:schemeClr val="tx1"/>
                </a:solidFill>
                <a:latin typeface="黑体" panose="02010609060101010101" pitchFamily="49" charset="-122"/>
                <a:ea typeface="黑体" panose="02010609060101010101" pitchFamily="49" charset="-122"/>
              </a:rPr>
              <a:t>属、</a:t>
            </a:r>
            <a:r>
              <a:rPr lang="en-US" altLang="zh-CN" sz="2000" dirty="0">
                <a:solidFill>
                  <a:schemeClr val="tx1"/>
                </a:solidFill>
                <a:latin typeface="黑体" panose="02010609060101010101" pitchFamily="49" charset="-122"/>
                <a:ea typeface="黑体" panose="02010609060101010101" pitchFamily="49" charset="-122"/>
              </a:rPr>
              <a:t>320</a:t>
            </a:r>
            <a:r>
              <a:rPr lang="zh-CN" altLang="zh-CN" sz="2000" dirty="0">
                <a:solidFill>
                  <a:schemeClr val="tx1"/>
                </a:solidFill>
                <a:latin typeface="黑体" panose="02010609060101010101" pitchFamily="49" charset="-122"/>
                <a:ea typeface="黑体" panose="02010609060101010101" pitchFamily="49" charset="-122"/>
              </a:rPr>
              <a:t>个种的</a:t>
            </a:r>
            <a:r>
              <a:rPr lang="en-US" altLang="zh-CN" sz="2000" dirty="0">
                <a:solidFill>
                  <a:schemeClr val="tx1"/>
                </a:solidFill>
                <a:latin typeface="黑体" panose="02010609060101010101" pitchFamily="49" charset="-122"/>
                <a:ea typeface="黑体" panose="02010609060101010101" pitchFamily="49" charset="-122"/>
              </a:rPr>
              <a:t>617</a:t>
            </a:r>
            <a:r>
              <a:rPr lang="zh-CN" altLang="zh-CN" sz="2000" dirty="0">
                <a:solidFill>
                  <a:schemeClr val="tx1"/>
                </a:solidFill>
                <a:latin typeface="黑体" panose="02010609060101010101" pitchFamily="49" charset="-122"/>
                <a:ea typeface="黑体" panose="02010609060101010101" pitchFamily="49" charset="-122"/>
              </a:rPr>
              <a:t>个亚种或种间杂种中</a:t>
            </a:r>
            <a:r>
              <a:rPr lang="zh-CN" altLang="en-US" sz="2000" dirty="0">
                <a:solidFill>
                  <a:schemeClr val="tx1"/>
                </a:solidFill>
                <a:latin typeface="黑体" panose="02010609060101010101" pitchFamily="49" charset="-122"/>
                <a:ea typeface="黑体" panose="02010609060101010101" pitchFamily="49" charset="-122"/>
              </a:rPr>
              <a:t>存在。如水稻、玉米、高梁、大小麦、甜菜、油菜等。其中水稻、油菜、玉米雄性不育性已用于大田生产之中。</a:t>
            </a:r>
          </a:p>
        </p:txBody>
      </p:sp>
      <p:sp>
        <p:nvSpPr>
          <p:cNvPr id="56323" name="Rectangle 8"/>
          <p:cNvSpPr>
            <a:spLocks noGrp="1"/>
          </p:cNvSpPr>
          <p:nvPr>
            <p:ph type="title"/>
          </p:nvPr>
        </p:nvSpPr>
        <p:spPr>
          <a:xfrm>
            <a:off x="457200" y="228600"/>
            <a:ext cx="8229600" cy="762000"/>
          </a:xfrm>
          <a:ln/>
        </p:spPr>
        <p:txBody>
          <a:bodyPr vert="horz" wrap="square" lIns="91440" tIns="45720" rIns="91440" bIns="45720" anchor="ctr" anchorCtr="0"/>
          <a:lstStyle/>
          <a:p>
            <a:pPr algn="l"/>
            <a:r>
              <a:rPr lang="en-US" altLang="zh-CN" sz="3600" dirty="0">
                <a:solidFill>
                  <a:srgbClr val="FFFF00"/>
                </a:solidFill>
                <a:latin typeface="华文新魏" pitchFamily="2" charset="-122"/>
                <a:ea typeface="华文新魏" pitchFamily="2" charset="-122"/>
              </a:rPr>
              <a:t>      </a:t>
            </a:r>
            <a:r>
              <a:rPr lang="en-US" altLang="zh-CN" sz="3200" dirty="0">
                <a:solidFill>
                  <a:srgbClr val="FFFF00"/>
                </a:solidFill>
                <a:latin typeface="黑体" panose="02010609060101010101" pitchFamily="49" charset="-122"/>
                <a:ea typeface="黑体" panose="02010609060101010101" pitchFamily="49" charset="-122"/>
              </a:rPr>
              <a:t>5.6 </a:t>
            </a:r>
            <a:r>
              <a:rPr lang="zh-CN" altLang="en-US" sz="3200" dirty="0">
                <a:solidFill>
                  <a:srgbClr val="FFFF00"/>
                </a:solidFill>
                <a:latin typeface="黑体" panose="02010609060101010101" pitchFamily="49" charset="-122"/>
                <a:ea typeface="黑体" panose="02010609060101010101" pitchFamily="49" charset="-122"/>
              </a:rPr>
              <a:t>核外遗传与植物雄性不育</a:t>
            </a:r>
          </a:p>
        </p:txBody>
      </p:sp>
      <p:sp>
        <p:nvSpPr>
          <p:cNvPr id="56324" name="矩形 3"/>
          <p:cNvSpPr/>
          <p:nvPr/>
        </p:nvSpPr>
        <p:spPr>
          <a:xfrm>
            <a:off x="1082675" y="2751138"/>
            <a:ext cx="5845175" cy="521970"/>
          </a:xfrm>
          <a:prstGeom prst="rect">
            <a:avLst/>
          </a:prstGeom>
          <a:noFill/>
          <a:ln w="9525">
            <a:noFill/>
          </a:ln>
        </p:spPr>
        <p:txBody>
          <a:bodyPr>
            <a:spAutoFit/>
          </a:bodyPr>
          <a:lstStyle/>
          <a:p>
            <a:r>
              <a:rPr lang="zh-CN" altLang="en-US" sz="2800" b="1" dirty="0">
                <a:latin typeface="黑体" panose="02010609060101010101" pitchFamily="49" charset="-122"/>
                <a:ea typeface="黑体" panose="02010609060101010101" pitchFamily="49" charset="-122"/>
              </a:rPr>
              <a:t>　　　　</a:t>
            </a:r>
            <a:r>
              <a:rPr lang="zh-CN" altLang="en-US" sz="2400" b="1" dirty="0">
                <a:latin typeface="黑体" panose="02010609060101010101" pitchFamily="49" charset="-122"/>
                <a:ea typeface="黑体" panose="02010609060101010101" pitchFamily="49" charset="-122"/>
              </a:rPr>
              <a:t>杂种优势在农业上的应用</a:t>
            </a:r>
          </a:p>
        </p:txBody>
      </p:sp>
      <p:pic>
        <p:nvPicPr>
          <p:cNvPr id="56325" name="图片 6" descr="07730a1738418bb85dc68d977e2c673e_r.jpg"/>
          <p:cNvPicPr>
            <a:picLocks noGrp="1" noChangeAspect="1"/>
          </p:cNvPicPr>
          <p:nvPr>
            <p:ph idx="1"/>
          </p:nvPr>
        </p:nvPicPr>
        <p:blipFill>
          <a:blip r:embed="rId2"/>
          <a:srcRect/>
          <a:stretch>
            <a:fillRect/>
          </a:stretch>
        </p:blipFill>
        <p:spPr>
          <a:xfrm>
            <a:off x="1447800" y="3276600"/>
            <a:ext cx="5851525" cy="3373438"/>
          </a:xfrm>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a:spLocks noGrp="1"/>
          </p:cNvSpPr>
          <p:nvPr>
            <p:ph type="title"/>
          </p:nvPr>
        </p:nvSpPr>
        <p:spPr>
          <a:xfrm>
            <a:off x="457200" y="453390"/>
            <a:ext cx="8229600" cy="918210"/>
          </a:xfrm>
          <a:ln/>
        </p:spPr>
        <p:txBody>
          <a:bodyPr vert="horz" wrap="square" lIns="91440" tIns="45720" rIns="91440" bIns="45720" anchor="ctr" anchorCtr="0"/>
          <a:lstStyle/>
          <a:p>
            <a:r>
              <a:rPr lang="zh-CN" altLang="en-US" sz="3600" b="1" dirty="0">
                <a:solidFill>
                  <a:srgbClr val="FFFF00"/>
                </a:solidFill>
                <a:latin typeface="黑体" panose="02010609060101010101" pitchFamily="49" charset="-122"/>
                <a:ea typeface="黑体" panose="02010609060101010101" pitchFamily="49" charset="-122"/>
                <a:cs typeface="黑体" panose="02010609060101010101" pitchFamily="49" charset="-122"/>
              </a:rPr>
              <a:t>如何得到水稻杂交种子？</a:t>
            </a:r>
          </a:p>
        </p:txBody>
      </p:sp>
      <p:sp>
        <p:nvSpPr>
          <p:cNvPr id="3" name="内容占位符 2"/>
          <p:cNvSpPr>
            <a:spLocks noGrp="1"/>
          </p:cNvSpPr>
          <p:nvPr>
            <p:ph idx="1"/>
          </p:nvPr>
        </p:nvSpPr>
        <p:spPr>
          <a:xfrm>
            <a:off x="457200" y="1600200"/>
            <a:ext cx="8458200" cy="44958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tx2"/>
              </a:buClr>
              <a:buSzTx/>
              <a:buFontTx/>
              <a:buChar char="•"/>
              <a:defRPr/>
            </a:pPr>
            <a:r>
              <a:rPr kumimoji="0" lang="zh-CN" altLang="en-US" sz="3200" b="1" i="0" u="none" strike="noStrike" kern="0" cap="none" spc="0" normalizeH="0" baseline="0" noProof="0" dirty="0" smtClean="0">
                <a:ln>
                  <a:noFill/>
                </a:ln>
                <a:solidFill>
                  <a:schemeClr val="tx1"/>
                </a:solidFill>
                <a:effectLst/>
                <a:uLnTx/>
                <a:uFillTx/>
                <a:latin typeface="+mn-ea"/>
                <a:ea typeface="+mn-ea"/>
                <a:cs typeface="+mn-cs"/>
              </a:rPr>
              <a:t>目的：让父本的花粉与母本的雌蕊受精</a:t>
            </a:r>
            <a:endParaRPr kumimoji="0" lang="en-US" altLang="zh-CN" sz="3200" b="1" i="0" u="none" strike="noStrike" kern="0" cap="none" spc="0" normalizeH="0" baseline="0" noProof="0" dirty="0" smtClean="0">
              <a:ln>
                <a:noFill/>
              </a:ln>
              <a:solidFill>
                <a:schemeClr val="tx1"/>
              </a:solidFill>
              <a:effectLst/>
              <a:uLnTx/>
              <a:uFillTx/>
              <a:latin typeface="+mn-ea"/>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buFontTx/>
              <a:buNone/>
              <a:defRPr/>
            </a:pPr>
            <a:endParaRPr kumimoji="0" lang="en-US" altLang="zh-CN" sz="32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buFontTx/>
              <a:buNone/>
              <a:defRPr/>
            </a:pPr>
            <a:r>
              <a:rPr kumimoji="0" lang="zh-CN" altLang="en-US" sz="3200" b="0" i="0" u="none" strike="noStrike" kern="0" cap="none" spc="0" normalizeH="0" baseline="0" noProof="0" dirty="0" smtClean="0">
                <a:ln>
                  <a:noFill/>
                </a:ln>
                <a:solidFill>
                  <a:schemeClr val="tx1"/>
                </a:solidFill>
                <a:effectLst/>
                <a:uLnTx/>
                <a:uFillTx/>
                <a:latin typeface="+mn-lt"/>
                <a:ea typeface="+mn-ea"/>
                <a:cs typeface="+mn-cs"/>
              </a:rPr>
              <a:t>但是：</a:t>
            </a:r>
            <a:endParaRPr kumimoji="0" lang="en-US" altLang="zh-CN" sz="32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buFontTx/>
              <a:buNone/>
              <a:defRPr/>
            </a:pPr>
            <a:r>
              <a:rPr kumimoji="0" lang="en-US" altLang="zh-CN" sz="3200" b="0" i="0" u="none" strike="noStrike" kern="0" cap="none" spc="0" normalizeH="0" baseline="0" noProof="0" dirty="0" smtClean="0">
                <a:ln>
                  <a:noFill/>
                </a:ln>
                <a:solidFill>
                  <a:schemeClr val="tx1"/>
                </a:solidFill>
                <a:effectLst/>
                <a:uLnTx/>
                <a:uFillTx/>
                <a:latin typeface="+mn-lt"/>
                <a:ea typeface="+mn-ea"/>
                <a:cs typeface="+mn-cs"/>
              </a:rPr>
              <a:t>   </a:t>
            </a:r>
            <a:r>
              <a:rPr kumimoji="0" lang="zh-CN" altLang="en-US" sz="3200" b="0" i="0" u="none" strike="noStrike" kern="0" cap="none" spc="0" normalizeH="0" baseline="0" noProof="0" dirty="0" smtClean="0">
                <a:ln>
                  <a:noFill/>
                </a:ln>
                <a:solidFill>
                  <a:schemeClr val="tx1"/>
                </a:solidFill>
                <a:effectLst/>
                <a:uLnTx/>
                <a:uFillTx/>
                <a:latin typeface="+mn-lt"/>
                <a:ea typeface="+mn-ea"/>
                <a:cs typeface="+mn-cs"/>
              </a:rPr>
              <a:t>水稻是雌雄同花，自花授粉植物。正常的母本也有雄蕊，产生花粉与母本雌蕊受精。</a:t>
            </a:r>
            <a:endParaRPr kumimoji="0" lang="en-US" altLang="zh-CN" sz="32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buFontTx/>
              <a:buNone/>
              <a:defRPr/>
            </a:pPr>
            <a:endParaRPr kumimoji="0" lang="en-US" altLang="zh-CN" sz="32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buFontTx/>
              <a:buNone/>
              <a:defRPr/>
            </a:pPr>
            <a:r>
              <a:rPr kumimoji="0" lang="zh-CN" altLang="en-US" sz="3200" b="1" i="0" u="none" strike="noStrike" kern="0" cap="none" spc="0" normalizeH="0" baseline="0" noProof="0" dirty="0" smtClean="0">
                <a:ln>
                  <a:noFill/>
                </a:ln>
                <a:solidFill>
                  <a:srgbClr val="FFFF00"/>
                </a:solidFill>
                <a:effectLst/>
                <a:uLnTx/>
                <a:uFillTx/>
                <a:latin typeface="+mn-ea"/>
                <a:ea typeface="+mn-ea"/>
                <a:cs typeface="+mn-cs"/>
              </a:rPr>
              <a:t>所以雄性不育系水稻可以避免自花授粉</a:t>
            </a:r>
            <a:endParaRPr kumimoji="0" lang="en-US" altLang="zh-CN" sz="3200" b="1" i="0" u="none" strike="noStrike" kern="0" cap="none" spc="0" normalizeH="0" baseline="0" noProof="0" dirty="0" smtClean="0">
              <a:ln>
                <a:noFill/>
              </a:ln>
              <a:solidFill>
                <a:srgbClr val="FFFF00"/>
              </a:solidFill>
              <a:effectLst/>
              <a:uLnTx/>
              <a:uFillTx/>
              <a:latin typeface="+mn-ea"/>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buFontTx/>
              <a:buChar char="•"/>
              <a:defRPr/>
            </a:pPr>
            <a:endParaRPr kumimoji="0" lang="en-US" altLang="zh-CN" sz="3200" b="1" i="0" u="none" strike="noStrike" kern="0" cap="none" spc="0" normalizeH="0" baseline="0" noProof="0" dirty="0" smtClean="0">
              <a:ln>
                <a:noFill/>
              </a:ln>
              <a:solidFill>
                <a:srgbClr val="FFFF00"/>
              </a:solidFill>
              <a:effectLst/>
              <a:uLnTx/>
              <a:uFillTx/>
              <a:latin typeface="+mn-ea"/>
              <a:ea typeface="+mn-ea"/>
              <a:cs typeface="+mn-c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p:cNvSpPr>
          <p:nvPr>
            <p:ph type="title"/>
          </p:nvPr>
        </p:nvSpPr>
        <p:spPr>
          <a:xfrm>
            <a:off x="457200" y="503238"/>
            <a:ext cx="8229600" cy="868362"/>
          </a:xfrm>
          <a:ln/>
        </p:spPr>
        <p:txBody>
          <a:bodyPr vert="horz" wrap="square" lIns="91440" tIns="45720" rIns="91440" bIns="45720" anchor="ctr" anchorCtr="0"/>
          <a:lstStyle/>
          <a:p>
            <a:pPr algn="l"/>
            <a:r>
              <a:rPr lang="zh-CN" altLang="en-US" sz="3200" dirty="0">
                <a:solidFill>
                  <a:srgbClr val="FFFF00"/>
                </a:solidFill>
                <a:latin typeface="黑体" panose="02010609060101010101" pitchFamily="49" charset="-122"/>
                <a:ea typeface="黑体" panose="02010609060101010101" pitchFamily="49" charset="-122"/>
              </a:rPr>
              <a:t>（</a:t>
            </a:r>
            <a:r>
              <a:rPr lang="en-US" altLang="zh-CN" sz="3200" dirty="0">
                <a:solidFill>
                  <a:srgbClr val="FFFF00"/>
                </a:solidFill>
                <a:latin typeface="黑体" panose="02010609060101010101" pitchFamily="49" charset="-122"/>
                <a:ea typeface="黑体" panose="02010609060101010101" pitchFamily="49" charset="-122"/>
              </a:rPr>
              <a:t>1</a:t>
            </a:r>
            <a:r>
              <a:rPr lang="zh-CN" altLang="en-US" sz="3200" dirty="0">
                <a:solidFill>
                  <a:srgbClr val="FFFF00"/>
                </a:solidFill>
                <a:latin typeface="黑体" panose="02010609060101010101" pitchFamily="49" charset="-122"/>
                <a:ea typeface="黑体" panose="02010609060101010101" pitchFamily="49" charset="-122"/>
              </a:rPr>
              <a:t>）核不育型</a:t>
            </a:r>
            <a:endParaRPr lang="zh-CN" altLang="en-US" sz="3200" dirty="0">
              <a:latin typeface="黑体" panose="02010609060101010101" pitchFamily="49" charset="-122"/>
              <a:ea typeface="黑体" panose="02010609060101010101" pitchFamily="49" charset="-122"/>
            </a:endParaRPr>
          </a:p>
        </p:txBody>
      </p:sp>
      <p:sp>
        <p:nvSpPr>
          <p:cNvPr id="58371" name="Rectangle 3"/>
          <p:cNvSpPr>
            <a:spLocks noGrp="1"/>
          </p:cNvSpPr>
          <p:nvPr>
            <p:ph idx="1"/>
          </p:nvPr>
        </p:nvSpPr>
        <p:spPr>
          <a:xfrm>
            <a:off x="381000" y="1447800"/>
            <a:ext cx="8208963" cy="4537075"/>
          </a:xfrm>
          <a:ln/>
        </p:spPr>
        <p:txBody>
          <a:bodyPr vert="horz" wrap="square" lIns="91440" tIns="45720" rIns="91440" bIns="45720" anchor="t" anchorCtr="0"/>
          <a:lstStyle/>
          <a:p>
            <a:pPr>
              <a:lnSpc>
                <a:spcPct val="110000"/>
              </a:lnSpc>
              <a:buNone/>
            </a:pPr>
            <a:r>
              <a:rPr lang="en-US" altLang="zh-CN" sz="2400" dirty="0"/>
              <a:t>  </a:t>
            </a:r>
            <a:r>
              <a:rPr lang="zh-CN" altLang="en-US" sz="2800" dirty="0">
                <a:latin typeface="黑体" panose="02010609060101010101" pitchFamily="49" charset="-122"/>
                <a:ea typeface="黑体" panose="02010609060101010101" pitchFamily="49" charset="-122"/>
              </a:rPr>
              <a:t>是由</a:t>
            </a:r>
            <a:r>
              <a:rPr lang="zh-CN" altLang="en-US" sz="2800" dirty="0">
                <a:solidFill>
                  <a:srgbClr val="FFFF00"/>
                </a:solidFill>
                <a:latin typeface="黑体" panose="02010609060101010101" pitchFamily="49" charset="-122"/>
                <a:ea typeface="黑体" panose="02010609060101010101" pitchFamily="49" charset="-122"/>
              </a:rPr>
              <a:t>核内染色体上基因所决定</a:t>
            </a:r>
            <a:r>
              <a:rPr lang="zh-CN" altLang="en-US" sz="2800" dirty="0">
                <a:latin typeface="黑体" panose="02010609060101010101" pitchFamily="49" charset="-122"/>
                <a:ea typeface="黑体" panose="02010609060101010101" pitchFamily="49" charset="-122"/>
              </a:rPr>
              <a:t>的雄性不育类型。</a:t>
            </a:r>
          </a:p>
          <a:p>
            <a:pPr>
              <a:lnSpc>
                <a:spcPct val="110000"/>
              </a:lnSpc>
              <a:buNone/>
            </a:pPr>
            <a:r>
              <a:rPr lang="zh-CN" altLang="en-US" sz="2800" dirty="0">
                <a:latin typeface="黑体" panose="02010609060101010101" pitchFamily="49" charset="-122"/>
                <a:ea typeface="黑体" panose="02010609060101010101" pitchFamily="49" charset="-122"/>
              </a:rPr>
              <a:t> 如：可育基因</a:t>
            </a:r>
            <a:r>
              <a:rPr lang="en-US" altLang="zh-CN" sz="2800" dirty="0">
                <a:latin typeface="黑体" panose="02010609060101010101" pitchFamily="49" charset="-122"/>
                <a:ea typeface="黑体" panose="02010609060101010101" pitchFamily="49" charset="-122"/>
              </a:rPr>
              <a:t>Ms </a:t>
            </a:r>
            <a:r>
              <a:rPr lang="zh-CN" altLang="en-US" sz="2800" dirty="0">
                <a:latin typeface="黑体" panose="02010609060101010101" pitchFamily="49" charset="-122"/>
                <a:ea typeface="黑体" panose="02010609060101010101" pitchFamily="49" charset="-122"/>
              </a:rPr>
              <a:t>，不育基因</a:t>
            </a:r>
            <a:r>
              <a:rPr lang="en-US" altLang="zh-CN" sz="2800" dirty="0">
                <a:latin typeface="黑体" panose="02010609060101010101" pitchFamily="49" charset="-122"/>
                <a:ea typeface="黑体" panose="02010609060101010101" pitchFamily="49" charset="-122"/>
              </a:rPr>
              <a:t>ms</a:t>
            </a:r>
            <a:r>
              <a:rPr lang="zh-CN" altLang="en-US"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a:p>
            <a:pPr>
              <a:lnSpc>
                <a:spcPct val="110000"/>
              </a:lnSpc>
              <a:buNone/>
            </a:pPr>
            <a:endParaRPr lang="zh-CN" altLang="en-US" sz="2800" dirty="0">
              <a:latin typeface="黑体" panose="02010609060101010101" pitchFamily="49" charset="-122"/>
              <a:ea typeface="黑体" panose="02010609060101010101" pitchFamily="49" charset="-122"/>
            </a:endParaRPr>
          </a:p>
          <a:p>
            <a:pPr>
              <a:lnSpc>
                <a:spcPct val="110000"/>
              </a:lnSpc>
              <a:buNone/>
            </a:pPr>
            <a:r>
              <a:rPr lang="zh-CN" altLang="en-US" sz="2800" dirty="0">
                <a:latin typeface="黑体" panose="02010609060101010101" pitchFamily="49" charset="-122"/>
                <a:ea typeface="黑体" panose="02010609060101010101" pitchFamily="49" charset="-122"/>
              </a:rPr>
              <a:t> 这种核不育变异在稻、麦、玉米、谷子、番茄和洋葱等许多作物中都已发现。</a:t>
            </a:r>
          </a:p>
          <a:p>
            <a:pPr>
              <a:lnSpc>
                <a:spcPct val="110000"/>
              </a:lnSpc>
              <a:buNone/>
            </a:pPr>
            <a:r>
              <a:rPr lang="zh-CN" altLang="en-US" sz="2800" dirty="0">
                <a:latin typeface="黑体" panose="02010609060101010101" pitchFamily="49" charset="-122"/>
                <a:ea typeface="黑体" panose="02010609060101010101" pitchFamily="49" charset="-122"/>
              </a:rPr>
              <a:t> 例如：</a:t>
            </a:r>
            <a:r>
              <a:rPr lang="zh-CN" altLang="en-US" sz="2800" dirty="0">
                <a:solidFill>
                  <a:srgbClr val="FFFF00"/>
                </a:solidFill>
                <a:latin typeface="黑体" panose="02010609060101010101" pitchFamily="49" charset="-122"/>
                <a:ea typeface="黑体" panose="02010609060101010101" pitchFamily="49" charset="-122"/>
              </a:rPr>
              <a:t>番茄</a:t>
            </a:r>
            <a:r>
              <a:rPr lang="zh-CN" altLang="en-US" sz="2800" dirty="0">
                <a:latin typeface="黑体" panose="02010609060101010101" pitchFamily="49" charset="-122"/>
                <a:ea typeface="黑体" panose="02010609060101010101" pitchFamily="49" charset="-122"/>
              </a:rPr>
              <a:t>中有</a:t>
            </a:r>
            <a:r>
              <a:rPr lang="en-US" altLang="zh-CN" sz="2800" dirty="0">
                <a:latin typeface="黑体" panose="02010609060101010101" pitchFamily="49" charset="-122"/>
                <a:ea typeface="黑体" panose="02010609060101010101" pitchFamily="49" charset="-122"/>
              </a:rPr>
              <a:t>30</a:t>
            </a:r>
            <a:r>
              <a:rPr lang="zh-CN" altLang="en-US" sz="2800" dirty="0">
                <a:latin typeface="黑体" panose="02010609060101010101" pitchFamily="49" charset="-122"/>
                <a:ea typeface="黑体" panose="02010609060101010101" pitchFamily="49" charset="-122"/>
              </a:rPr>
              <a:t>对核基因能分别决定该不育型；</a:t>
            </a:r>
          </a:p>
          <a:p>
            <a:pPr>
              <a:lnSpc>
                <a:spcPct val="110000"/>
              </a:lnSpc>
              <a:buNone/>
            </a:pPr>
            <a:r>
              <a:rPr lang="zh-CN" altLang="en-US" sz="2800" dirty="0">
                <a:latin typeface="黑体" panose="02010609060101010101" pitchFamily="49" charset="-122"/>
                <a:ea typeface="黑体" panose="02010609060101010101" pitchFamily="49" charset="-122"/>
              </a:rPr>
              <a:t> </a:t>
            </a:r>
            <a:r>
              <a:rPr lang="zh-CN" altLang="en-US" sz="2800" dirty="0">
                <a:solidFill>
                  <a:srgbClr val="FFFF00"/>
                </a:solidFill>
                <a:latin typeface="黑体" panose="02010609060101010101" pitchFamily="49" charset="-122"/>
                <a:ea typeface="黑体" panose="02010609060101010101" pitchFamily="49" charset="-122"/>
              </a:rPr>
              <a:t>玉米</a:t>
            </a:r>
            <a:r>
              <a:rPr lang="zh-CN" altLang="en-US" sz="2800" dirty="0">
                <a:latin typeface="黑体" panose="02010609060101010101" pitchFamily="49" charset="-122"/>
                <a:ea typeface="黑体" panose="02010609060101010101" pitchFamily="49" charset="-122"/>
              </a:rPr>
              <a:t>的</a:t>
            </a:r>
            <a:r>
              <a:rPr lang="en-US" altLang="zh-CN" sz="2800" dirty="0">
                <a:latin typeface="黑体" panose="02010609060101010101" pitchFamily="49" charset="-122"/>
                <a:ea typeface="黑体" panose="02010609060101010101" pitchFamily="49" charset="-122"/>
              </a:rPr>
              <a:t>7</a:t>
            </a:r>
            <a:r>
              <a:rPr lang="zh-CN" altLang="en-US" sz="2800" dirty="0">
                <a:latin typeface="黑体" panose="02010609060101010101" pitchFamily="49" charset="-122"/>
                <a:ea typeface="黑体" panose="02010609060101010101" pitchFamily="49" charset="-122"/>
              </a:rPr>
              <a:t>对染色体上已发现了</a:t>
            </a:r>
            <a:r>
              <a:rPr lang="en-US" altLang="zh-CN" sz="2800" dirty="0">
                <a:latin typeface="黑体" panose="02010609060101010101" pitchFamily="49" charset="-122"/>
                <a:ea typeface="黑体" panose="02010609060101010101" pitchFamily="49" charset="-122"/>
              </a:rPr>
              <a:t>14</a:t>
            </a:r>
            <a:r>
              <a:rPr lang="zh-CN" altLang="en-US" sz="2800" dirty="0">
                <a:latin typeface="黑体" panose="02010609060101010101" pitchFamily="49" charset="-122"/>
                <a:ea typeface="黑体" panose="02010609060101010101" pitchFamily="49" charset="-122"/>
              </a:rPr>
              <a:t>个核不育基因。</a:t>
            </a:r>
          </a:p>
          <a:p>
            <a:pPr>
              <a:lnSpc>
                <a:spcPct val="110000"/>
              </a:lnSpc>
              <a:buNone/>
            </a:pPr>
            <a:r>
              <a:rPr lang="zh-CN" altLang="en-US" sz="2400" dirty="0">
                <a:latin typeface="Comic Sans MS" panose="030F0702030302020204" pitchFamily="66" charset="0"/>
                <a:ea typeface="黑体" panose="02010609060101010101" pitchFamily="49" charset="-122"/>
              </a:rPr>
              <a:t>       </a:t>
            </a:r>
            <a:endParaRPr lang="zh-CN" altLang="en-US" sz="2400" dirty="0">
              <a:solidFill>
                <a:srgbClr val="FFFF00"/>
              </a:solidFill>
              <a:latin typeface="Comic Sans MS" panose="030F0702030302020204" pitchFamily="66" charset="0"/>
              <a:ea typeface="黑体" panose="02010609060101010101" pitchFamily="49" charset="-122"/>
            </a:endParaRPr>
          </a:p>
          <a:p>
            <a:pPr>
              <a:lnSpc>
                <a:spcPct val="110000"/>
              </a:lnSpc>
            </a:pPr>
            <a:endParaRPr lang="en-US" altLang="zh-CN" sz="2400" dirty="0">
              <a:solidFill>
                <a:srgbClr val="FFFF00"/>
              </a:solidFill>
              <a:latin typeface="Comic Sans MS" panose="030F0702030302020204" pitchFamily="66" charset="0"/>
              <a:ea typeface="黑体" panose="02010609060101010101" pitchFamily="49"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p:cNvSpPr>
          <p:nvPr>
            <p:ph type="title"/>
          </p:nvPr>
        </p:nvSpPr>
        <p:spPr>
          <a:xfrm>
            <a:off x="506413" y="533400"/>
            <a:ext cx="8637587" cy="519113"/>
          </a:xfrm>
          <a:ln/>
        </p:spPr>
        <p:txBody>
          <a:bodyPr vert="horz" wrap="square" lIns="91440" tIns="45720" rIns="91440" bIns="45720" anchor="ctr" anchorCtr="0"/>
          <a:lstStyle/>
          <a:p>
            <a:pPr algn="l"/>
            <a:r>
              <a:rPr lang="zh-CN" altLang="en-US" sz="2800" dirty="0">
                <a:solidFill>
                  <a:srgbClr val="FFFF00"/>
                </a:solidFill>
                <a:ea typeface="黑体" panose="02010609060101010101" pitchFamily="49" charset="-122"/>
              </a:rPr>
              <a:t>遗传研究表明</a:t>
            </a:r>
            <a:r>
              <a:rPr lang="zh-CN" altLang="en-US" sz="2800" dirty="0">
                <a:ea typeface="黑体" panose="02010609060101010101" pitchFamily="49" charset="-122"/>
              </a:rPr>
              <a:t>：</a:t>
            </a:r>
          </a:p>
        </p:txBody>
      </p:sp>
      <p:sp>
        <p:nvSpPr>
          <p:cNvPr id="59395" name="Rectangle 3"/>
          <p:cNvSpPr>
            <a:spLocks noGrp="1"/>
          </p:cNvSpPr>
          <p:nvPr>
            <p:ph idx="1"/>
          </p:nvPr>
        </p:nvSpPr>
        <p:spPr>
          <a:xfrm>
            <a:off x="304800" y="838200"/>
            <a:ext cx="8636000" cy="5715000"/>
          </a:xfrm>
          <a:ln/>
        </p:spPr>
        <p:txBody>
          <a:bodyPr vert="horz" wrap="square" lIns="91440" tIns="45720" rIns="91440" bIns="45720" anchor="t" anchorCtr="0"/>
          <a:lstStyle/>
          <a:p>
            <a:pPr>
              <a:lnSpc>
                <a:spcPct val="80000"/>
              </a:lnSpc>
            </a:pPr>
            <a:endParaRPr lang="en-US" altLang="zh-CN" sz="2400" dirty="0"/>
          </a:p>
          <a:p>
            <a:pPr>
              <a:lnSpc>
                <a:spcPct val="90000"/>
              </a:lnSpc>
              <a:buNone/>
            </a:pPr>
            <a:r>
              <a:rPr lang="zh-CN" altLang="en-US" sz="2400" dirty="0">
                <a:latin typeface="Comic Sans MS" panose="030F0702030302020204" pitchFamily="66" charset="0"/>
                <a:ea typeface="黑体" panose="02010609060101010101" pitchFamily="49" charset="-122"/>
              </a:rPr>
              <a:t>多数核不育型均受简单的一对隐性基因</a:t>
            </a:r>
            <a:r>
              <a:rPr lang="en-US" altLang="zh-CN" sz="2400" dirty="0">
                <a:latin typeface="Comic Sans MS" panose="030F0702030302020204" pitchFamily="66" charset="0"/>
                <a:ea typeface="黑体" panose="02010609060101010101" pitchFamily="49" charset="-122"/>
              </a:rPr>
              <a:t>(msms)</a:t>
            </a:r>
            <a:r>
              <a:rPr lang="zh-CN" altLang="en-US" sz="2400" dirty="0">
                <a:latin typeface="Comic Sans MS" panose="030F0702030302020204" pitchFamily="66" charset="0"/>
                <a:ea typeface="黑体" panose="02010609060101010101" pitchFamily="49" charset="-122"/>
              </a:rPr>
              <a:t>所控制，</a:t>
            </a:r>
          </a:p>
          <a:p>
            <a:pPr>
              <a:lnSpc>
                <a:spcPct val="90000"/>
              </a:lnSpc>
              <a:buNone/>
            </a:pPr>
            <a:r>
              <a:rPr lang="zh-CN" altLang="en-US" sz="2400" dirty="0">
                <a:latin typeface="Comic Sans MS" panose="030F0702030302020204" pitchFamily="66" charset="0"/>
                <a:ea typeface="黑体" panose="02010609060101010101" pitchFamily="49" charset="-122"/>
              </a:rPr>
              <a:t>纯合体</a:t>
            </a:r>
            <a:r>
              <a:rPr lang="en-US" altLang="zh-CN" sz="2400" dirty="0">
                <a:latin typeface="Comic Sans MS" panose="030F0702030302020204" pitchFamily="66" charset="0"/>
                <a:ea typeface="黑体" panose="02010609060101010101" pitchFamily="49" charset="-122"/>
              </a:rPr>
              <a:t>(msms)</a:t>
            </a:r>
            <a:r>
              <a:rPr lang="zh-CN" altLang="en-US" sz="2400" dirty="0">
                <a:latin typeface="Comic Sans MS" panose="030F0702030302020204" pitchFamily="66" charset="0"/>
                <a:ea typeface="黑体" panose="02010609060101010101" pitchFamily="49" charset="-122"/>
              </a:rPr>
              <a:t>表现为雄性不育。</a:t>
            </a:r>
          </a:p>
          <a:p>
            <a:pPr>
              <a:lnSpc>
                <a:spcPct val="90000"/>
              </a:lnSpc>
              <a:buNone/>
            </a:pPr>
            <a:r>
              <a:rPr lang="zh-CN" altLang="en-US" sz="2400" dirty="0">
                <a:latin typeface="Comic Sans MS" panose="030F0702030302020204" pitchFamily="66" charset="0"/>
                <a:ea typeface="黑体" panose="02010609060101010101" pitchFamily="49" charset="-122"/>
              </a:rPr>
              <a:t>这种不育性能被相对显性基因</a:t>
            </a:r>
            <a:r>
              <a:rPr lang="en-US" altLang="zh-CN" sz="2400" dirty="0">
                <a:latin typeface="Comic Sans MS" panose="030F0702030302020204" pitchFamily="66" charset="0"/>
                <a:ea typeface="黑体" panose="02010609060101010101" pitchFamily="49" charset="-122"/>
              </a:rPr>
              <a:t>Ms</a:t>
            </a:r>
            <a:r>
              <a:rPr lang="zh-CN" altLang="en-US" sz="2400" dirty="0">
                <a:latin typeface="Comic Sans MS" panose="030F0702030302020204" pitchFamily="66" charset="0"/>
                <a:ea typeface="黑体" panose="02010609060101010101" pitchFamily="49" charset="-122"/>
              </a:rPr>
              <a:t>所恢复，杂合体</a:t>
            </a:r>
            <a:r>
              <a:rPr lang="en-US" altLang="zh-CN" sz="2400" dirty="0">
                <a:latin typeface="Comic Sans MS" panose="030F0702030302020204" pitchFamily="66" charset="0"/>
                <a:ea typeface="黑体" panose="02010609060101010101" pitchFamily="49" charset="-122"/>
              </a:rPr>
              <a:t>(Msms)</a:t>
            </a:r>
          </a:p>
          <a:p>
            <a:pPr>
              <a:lnSpc>
                <a:spcPct val="90000"/>
              </a:lnSpc>
              <a:buNone/>
            </a:pPr>
            <a:r>
              <a:rPr lang="zh-CN" altLang="en-US" sz="2400" dirty="0">
                <a:latin typeface="Comic Sans MS" panose="030F0702030302020204" pitchFamily="66" charset="0"/>
                <a:ea typeface="黑体" panose="02010609060101010101" pitchFamily="49" charset="-122"/>
              </a:rPr>
              <a:t>后代呈简单的孟德尔式的分离。</a:t>
            </a:r>
          </a:p>
          <a:p>
            <a:pPr>
              <a:lnSpc>
                <a:spcPct val="90000"/>
              </a:lnSpc>
              <a:buNone/>
            </a:pPr>
            <a:r>
              <a:rPr lang="zh-CN" altLang="en-US" sz="2400" dirty="0">
                <a:latin typeface="Comic Sans MS" panose="030F0702030302020204" pitchFamily="66" charset="0"/>
                <a:ea typeface="黑体" panose="02010609060101010101" pitchFamily="49" charset="-122"/>
              </a:rPr>
              <a:t>   　　</a:t>
            </a:r>
            <a:r>
              <a:rPr lang="en-US" altLang="zh-CN" sz="2400" dirty="0">
                <a:latin typeface="Comic Sans MS" panose="030F0702030302020204" pitchFamily="66" charset="0"/>
                <a:ea typeface="黑体" panose="02010609060101010101" pitchFamily="49" charset="-122"/>
              </a:rPr>
              <a:t>msms</a:t>
            </a:r>
            <a:r>
              <a:rPr lang="zh-CN" altLang="en-US" sz="2400" dirty="0">
                <a:latin typeface="Comic Sans MS" panose="030F0702030302020204" pitchFamily="66" charset="0"/>
                <a:ea typeface="黑体" panose="02010609060101010101" pitchFamily="49" charset="-122"/>
              </a:rPr>
              <a:t>　</a:t>
            </a:r>
            <a:r>
              <a:rPr lang="en-US" altLang="zh-CN" sz="2400" dirty="0">
                <a:latin typeface="Comic Sans MS" panose="030F0702030302020204" pitchFamily="66" charset="0"/>
                <a:ea typeface="黑体" panose="02010609060101010101" pitchFamily="49" charset="-122"/>
              </a:rPr>
              <a:t>×</a:t>
            </a:r>
            <a:r>
              <a:rPr lang="zh-CN" altLang="en-US" sz="2400" dirty="0">
                <a:latin typeface="Comic Sans MS" panose="030F0702030302020204" pitchFamily="66" charset="0"/>
                <a:ea typeface="黑体" panose="02010609060101010101" pitchFamily="49" charset="-122"/>
              </a:rPr>
              <a:t>　</a:t>
            </a:r>
            <a:r>
              <a:rPr lang="en-US" altLang="zh-CN" sz="2400" dirty="0">
                <a:latin typeface="Comic Sans MS" panose="030F0702030302020204" pitchFamily="66" charset="0"/>
                <a:ea typeface="黑体" panose="02010609060101010101" pitchFamily="49" charset="-122"/>
              </a:rPr>
              <a:t>MsMs</a:t>
            </a:r>
          </a:p>
          <a:p>
            <a:pPr>
              <a:lnSpc>
                <a:spcPct val="90000"/>
              </a:lnSpc>
              <a:buNone/>
            </a:pPr>
            <a:r>
              <a:rPr lang="en-US" altLang="zh-CN" sz="2400" dirty="0">
                <a:latin typeface="Comic Sans MS" panose="030F0702030302020204" pitchFamily="66" charset="0"/>
                <a:ea typeface="黑体" panose="02010609060101010101" pitchFamily="49" charset="-122"/>
              </a:rPr>
              <a:t>      </a:t>
            </a:r>
            <a:r>
              <a:rPr lang="zh-CN" altLang="en-US" sz="2400" dirty="0">
                <a:latin typeface="Comic Sans MS" panose="030F0702030302020204" pitchFamily="66" charset="0"/>
                <a:ea typeface="黑体" panose="02010609060101010101" pitchFamily="49" charset="-122"/>
              </a:rPr>
              <a:t>　　　 ↓</a:t>
            </a:r>
          </a:p>
          <a:p>
            <a:pPr>
              <a:lnSpc>
                <a:spcPct val="90000"/>
              </a:lnSpc>
              <a:buNone/>
            </a:pPr>
            <a:r>
              <a:rPr lang="zh-CN" altLang="en-US" sz="2400" dirty="0">
                <a:latin typeface="Comic Sans MS" panose="030F0702030302020204" pitchFamily="66" charset="0"/>
                <a:ea typeface="黑体" panose="02010609060101010101" pitchFamily="49" charset="-122"/>
              </a:rPr>
              <a:t>     　　　　</a:t>
            </a:r>
            <a:r>
              <a:rPr lang="en-US" altLang="zh-CN" sz="2400" dirty="0">
                <a:latin typeface="Comic Sans MS" panose="030F0702030302020204" pitchFamily="66" charset="0"/>
                <a:ea typeface="黑体" panose="02010609060101010101" pitchFamily="49" charset="-122"/>
              </a:rPr>
              <a:t>Msms</a:t>
            </a:r>
          </a:p>
          <a:p>
            <a:pPr>
              <a:lnSpc>
                <a:spcPct val="90000"/>
              </a:lnSpc>
              <a:buNone/>
            </a:pPr>
            <a:r>
              <a:rPr lang="en-US" altLang="zh-CN" sz="2400" dirty="0">
                <a:latin typeface="Comic Sans MS" panose="030F0702030302020204" pitchFamily="66" charset="0"/>
                <a:ea typeface="黑体" panose="02010609060101010101" pitchFamily="49" charset="-122"/>
              </a:rPr>
              <a:t>    </a:t>
            </a:r>
            <a:r>
              <a:rPr lang="zh-CN" altLang="en-US" sz="2400" dirty="0">
                <a:latin typeface="Comic Sans MS" panose="030F0702030302020204" pitchFamily="66" charset="0"/>
                <a:ea typeface="黑体" panose="02010609060101010101" pitchFamily="49" charset="-122"/>
              </a:rPr>
              <a:t>　　　　 ↓⊗</a:t>
            </a:r>
          </a:p>
          <a:p>
            <a:pPr>
              <a:lnSpc>
                <a:spcPct val="90000"/>
              </a:lnSpc>
              <a:buNone/>
            </a:pPr>
            <a:r>
              <a:rPr lang="zh-CN" altLang="en-US" sz="2400" dirty="0">
                <a:latin typeface="Comic Sans MS" panose="030F0702030302020204" pitchFamily="66" charset="0"/>
                <a:ea typeface="黑体" panose="02010609060101010101" pitchFamily="49" charset="-122"/>
              </a:rPr>
              <a:t>　　　</a:t>
            </a:r>
            <a:r>
              <a:rPr lang="en-US" altLang="zh-CN" sz="2400" dirty="0">
                <a:latin typeface="Comic Sans MS" panose="030F0702030302020204" pitchFamily="66" charset="0"/>
                <a:ea typeface="黑体" panose="02010609060101010101" pitchFamily="49" charset="-122"/>
              </a:rPr>
              <a:t>MsMs</a:t>
            </a:r>
            <a:r>
              <a:rPr lang="zh-CN" altLang="en-US" sz="2400" dirty="0">
                <a:latin typeface="Comic Sans MS" panose="030F0702030302020204" pitchFamily="66" charset="0"/>
                <a:ea typeface="黑体" panose="02010609060101010101" pitchFamily="49" charset="-122"/>
              </a:rPr>
              <a:t>　</a:t>
            </a:r>
            <a:r>
              <a:rPr lang="en-US" altLang="zh-CN" sz="2400" dirty="0">
                <a:latin typeface="Comic Sans MS" panose="030F0702030302020204" pitchFamily="66" charset="0"/>
                <a:ea typeface="黑体" panose="02010609060101010101" pitchFamily="49" charset="-122"/>
              </a:rPr>
              <a:t>Msms</a:t>
            </a:r>
            <a:r>
              <a:rPr lang="zh-CN" altLang="en-US" sz="2400" dirty="0">
                <a:latin typeface="Comic Sans MS" panose="030F0702030302020204" pitchFamily="66" charset="0"/>
                <a:ea typeface="黑体" panose="02010609060101010101" pitchFamily="49" charset="-122"/>
              </a:rPr>
              <a:t>　</a:t>
            </a:r>
            <a:r>
              <a:rPr lang="en-US" altLang="zh-CN" sz="2400" dirty="0">
                <a:latin typeface="Comic Sans MS" panose="030F0702030302020204" pitchFamily="66" charset="0"/>
                <a:ea typeface="黑体" panose="02010609060101010101" pitchFamily="49" charset="-122"/>
              </a:rPr>
              <a:t>msms</a:t>
            </a:r>
          </a:p>
          <a:p>
            <a:pPr>
              <a:lnSpc>
                <a:spcPct val="90000"/>
              </a:lnSpc>
              <a:buNone/>
            </a:pPr>
            <a:r>
              <a:rPr lang="zh-CN" altLang="en-US" sz="2400" dirty="0">
                <a:latin typeface="Comic Sans MS" panose="030F0702030302020204" pitchFamily="66" charset="0"/>
                <a:ea typeface="黑体" panose="02010609060101010101" pitchFamily="49" charset="-122"/>
              </a:rPr>
              <a:t>　　　　　　</a:t>
            </a:r>
            <a:r>
              <a:rPr lang="en-US" altLang="zh-CN" sz="2400" dirty="0">
                <a:latin typeface="Comic Sans MS" panose="030F0702030302020204" pitchFamily="66" charset="0"/>
                <a:ea typeface="黑体" panose="02010609060101010101" pitchFamily="49" charset="-122"/>
              </a:rPr>
              <a:t>3</a:t>
            </a:r>
            <a:r>
              <a:rPr lang="zh-CN" altLang="en-US" sz="2400" dirty="0">
                <a:latin typeface="Comic Sans MS" panose="030F0702030302020204" pitchFamily="66" charset="0"/>
                <a:ea typeface="黑体" panose="02010609060101010101" pitchFamily="49" charset="-122"/>
              </a:rPr>
              <a:t>　　∶　　</a:t>
            </a:r>
            <a:r>
              <a:rPr lang="en-US" altLang="zh-CN" sz="2400" dirty="0">
                <a:latin typeface="Comic Sans MS" panose="030F0702030302020204" pitchFamily="66" charset="0"/>
                <a:ea typeface="黑体" panose="02010609060101010101" pitchFamily="49" charset="-122"/>
              </a:rPr>
              <a:t>1</a:t>
            </a:r>
          </a:p>
          <a:p>
            <a:pPr>
              <a:lnSpc>
                <a:spcPct val="90000"/>
              </a:lnSpc>
              <a:buNone/>
            </a:pP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用普通遗传学的方法不能使整个群体保持这种不育性，</a:t>
            </a:r>
          </a:p>
          <a:p>
            <a:pPr>
              <a:lnSpc>
                <a:spcPct val="90000"/>
              </a:lnSpc>
              <a:buNone/>
            </a:pPr>
            <a:r>
              <a:rPr lang="zh-CN" altLang="en-US" sz="2400" dirty="0">
                <a:latin typeface="黑体" panose="02010609060101010101" pitchFamily="49" charset="-122"/>
                <a:ea typeface="黑体" panose="02010609060101010101" pitchFamily="49" charset="-122"/>
              </a:rPr>
              <a:t>  这是核不育型的一个重要特征。</a:t>
            </a:r>
            <a:r>
              <a:rPr lang="zh-CN" altLang="en-US" sz="2400" dirty="0">
                <a:solidFill>
                  <a:srgbClr val="FFFF00"/>
                </a:solidFill>
                <a:latin typeface="黑体" panose="02010609060101010101" pitchFamily="49" charset="-122"/>
                <a:ea typeface="黑体" panose="02010609060101010101" pitchFamily="49" charset="-122"/>
              </a:rPr>
              <a:t>这种核不育的利用有很大的限制性。</a:t>
            </a:r>
          </a:p>
          <a:p>
            <a:pPr>
              <a:lnSpc>
                <a:spcPct val="90000"/>
              </a:lnSpc>
              <a:buNone/>
            </a:pPr>
            <a:r>
              <a:rPr lang="zh-CN" altLang="en-US" sz="2400" dirty="0">
                <a:solidFill>
                  <a:srgbClr val="FFFF00"/>
                </a:solidFill>
                <a:latin typeface="Comic Sans MS" panose="030F0702030302020204" pitchFamily="66" charset="0"/>
                <a:ea typeface="黑体" panose="02010609060101010101" pitchFamily="49" charset="-122"/>
              </a:rPr>
              <a:t>　</a:t>
            </a:r>
          </a:p>
          <a:p>
            <a:pPr>
              <a:lnSpc>
                <a:spcPct val="90000"/>
              </a:lnSpc>
            </a:pPr>
            <a:endParaRPr lang="en-US" altLang="zh-CN" sz="2400" dirty="0">
              <a:solidFill>
                <a:srgbClr val="FFFF00"/>
              </a:solidFill>
              <a:latin typeface="Comic Sans MS" panose="030F0702030302020204" pitchFamily="66" charset="0"/>
              <a:ea typeface="黑体" panose="02010609060101010101" pitchFamily="49" charset="-122"/>
            </a:endParaRPr>
          </a:p>
        </p:txBody>
      </p:sp>
      <p:pic>
        <p:nvPicPr>
          <p:cNvPr id="59396" name="Picture 4"/>
          <p:cNvPicPr>
            <a:picLocks noChangeAspect="1"/>
          </p:cNvPicPr>
          <p:nvPr/>
        </p:nvPicPr>
        <p:blipFill>
          <a:blip r:embed="rId2"/>
          <a:stretch>
            <a:fillRect/>
          </a:stretch>
        </p:blipFill>
        <p:spPr>
          <a:xfrm>
            <a:off x="5029200" y="2743200"/>
            <a:ext cx="2971800" cy="2263775"/>
          </a:xfrm>
          <a:prstGeom prst="rect">
            <a:avLst/>
          </a:prstGeom>
          <a:noFill/>
          <a:ln w="9525">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p:cNvSpPr>
          <p:nvPr>
            <p:ph type="title"/>
          </p:nvPr>
        </p:nvSpPr>
        <p:spPr>
          <a:xfrm>
            <a:off x="0" y="533400"/>
            <a:ext cx="9144000" cy="1447800"/>
          </a:xfrm>
          <a:ln/>
        </p:spPr>
        <p:txBody>
          <a:bodyPr vert="horz" wrap="square" lIns="91440" tIns="45720" rIns="91440" bIns="45720" anchor="ctr" anchorCtr="0"/>
          <a:lstStyle/>
          <a:p>
            <a:r>
              <a:rPr lang="zh-CN" altLang="en-US" sz="3200" dirty="0">
                <a:solidFill>
                  <a:srgbClr val="FFFF00"/>
                </a:solidFill>
                <a:latin typeface="黑体" panose="02010609060101010101" pitchFamily="49" charset="-122"/>
                <a:ea typeface="黑体" panose="02010609060101010101" pitchFamily="49" charset="-122"/>
              </a:rPr>
              <a:t>（</a:t>
            </a:r>
            <a:r>
              <a:rPr lang="en-US" altLang="zh-CN" sz="3200" dirty="0">
                <a:solidFill>
                  <a:srgbClr val="FFFF00"/>
                </a:solidFill>
                <a:latin typeface="黑体" panose="02010609060101010101" pitchFamily="49" charset="-122"/>
                <a:ea typeface="黑体" panose="02010609060101010101" pitchFamily="49" charset="-122"/>
              </a:rPr>
              <a:t>2</a:t>
            </a:r>
            <a:r>
              <a:rPr lang="zh-CN" altLang="en-US" sz="3200" dirty="0">
                <a:solidFill>
                  <a:srgbClr val="FFFF00"/>
                </a:solidFill>
                <a:latin typeface="黑体" panose="02010609060101010101" pitchFamily="49" charset="-122"/>
                <a:ea typeface="黑体" panose="02010609060101010101" pitchFamily="49" charset="-122"/>
              </a:rPr>
              <a:t>）质─核不育型 细胞质雄性不育</a:t>
            </a:r>
            <a:r>
              <a:rPr lang="en-US" altLang="zh-CN" sz="3200" dirty="0">
                <a:solidFill>
                  <a:srgbClr val="FFFF00"/>
                </a:solidFill>
                <a:latin typeface="黑体" panose="02010609060101010101" pitchFamily="49" charset="-122"/>
                <a:ea typeface="黑体" panose="02010609060101010101" pitchFamily="49" charset="-122"/>
              </a:rPr>
              <a:t/>
            </a:r>
            <a:br>
              <a:rPr lang="en-US" altLang="zh-CN" sz="3200" dirty="0">
                <a:solidFill>
                  <a:srgbClr val="FFFF00"/>
                </a:solidFill>
                <a:latin typeface="黑体" panose="02010609060101010101" pitchFamily="49" charset="-122"/>
                <a:ea typeface="黑体" panose="02010609060101010101" pitchFamily="49" charset="-122"/>
              </a:rPr>
            </a:br>
            <a:r>
              <a:rPr lang="zh-CN" altLang="en-US" sz="3200" dirty="0">
                <a:solidFill>
                  <a:srgbClr val="FFFF00"/>
                </a:solidFill>
                <a:latin typeface="黑体" panose="02010609060101010101" pitchFamily="49" charset="-122"/>
                <a:ea typeface="黑体" panose="02010609060101010101" pitchFamily="49" charset="-122"/>
              </a:rPr>
              <a:t>（</a:t>
            </a:r>
            <a:r>
              <a:rPr lang="en-US" altLang="zh-CN" sz="3200" dirty="0">
                <a:solidFill>
                  <a:srgbClr val="FFFF00"/>
                </a:solidFill>
                <a:latin typeface="黑体" panose="02010609060101010101" pitchFamily="49" charset="-122"/>
                <a:ea typeface="黑体" panose="02010609060101010101" pitchFamily="49" charset="-122"/>
              </a:rPr>
              <a:t>cytoplasmic male sterility</a:t>
            </a:r>
            <a:r>
              <a:rPr lang="zh-CN" altLang="en-US" sz="3200" dirty="0">
                <a:solidFill>
                  <a:srgbClr val="FFFF00"/>
                </a:solidFill>
                <a:latin typeface="黑体" panose="02010609060101010101" pitchFamily="49" charset="-122"/>
                <a:ea typeface="黑体" panose="02010609060101010101" pitchFamily="49" charset="-122"/>
              </a:rPr>
              <a:t>，</a:t>
            </a:r>
            <a:r>
              <a:rPr lang="en-US" altLang="zh-CN" sz="3200" dirty="0">
                <a:solidFill>
                  <a:srgbClr val="FFFF00"/>
                </a:solidFill>
                <a:latin typeface="黑体" panose="02010609060101010101" pitchFamily="49" charset="-122"/>
                <a:ea typeface="黑体" panose="02010609060101010101" pitchFamily="49" charset="-122"/>
              </a:rPr>
              <a:t>CMS</a:t>
            </a:r>
            <a:r>
              <a:rPr lang="zh-CN" altLang="en-US" sz="3200" dirty="0">
                <a:solidFill>
                  <a:srgbClr val="FFFF00"/>
                </a:solidFill>
                <a:latin typeface="黑体" panose="02010609060101010101" pitchFamily="49" charset="-122"/>
                <a:ea typeface="黑体" panose="02010609060101010101" pitchFamily="49" charset="-122"/>
              </a:rPr>
              <a:t>）</a:t>
            </a:r>
          </a:p>
        </p:txBody>
      </p:sp>
      <p:sp>
        <p:nvSpPr>
          <p:cNvPr id="75779" name="Rectangle 3"/>
          <p:cNvSpPr>
            <a:spLocks noGrp="1" noChangeArrowheads="1"/>
          </p:cNvSpPr>
          <p:nvPr>
            <p:ph idx="1"/>
          </p:nvPr>
        </p:nvSpPr>
        <p:spPr>
          <a:xfrm>
            <a:off x="228600" y="1905000"/>
            <a:ext cx="8915400" cy="4572000"/>
          </a:xfrm>
        </p:spPr>
        <p:txBody>
          <a:bodyPr vert="horz" wrap="square" lIns="91440" tIns="45720" rIns="91440" bIns="45720" numCol="1" anchor="t" anchorCtr="0" compatLnSpc="1"/>
          <a:lstStyle/>
          <a:p>
            <a:pPr marL="342900" marR="0" lvl="0" indent="-342900" algn="l" defTabSz="914400" rtl="0" eaLnBrk="0" fontAlgn="base" latinLnBrk="0" hangingPunct="0">
              <a:lnSpc>
                <a:spcPct val="80000"/>
              </a:lnSpc>
              <a:spcBef>
                <a:spcPct val="20000"/>
              </a:spcBef>
              <a:spcAft>
                <a:spcPct val="0"/>
              </a:spcAft>
              <a:buClr>
                <a:schemeClr val="tx2"/>
              </a:buClr>
              <a:buSzTx/>
              <a:buFontTx/>
              <a:buChar char="•"/>
              <a:defRPr/>
            </a:pPr>
            <a:endParaRPr kumimoji="0" lang="en-US" altLang="zh-CN" sz="1200" b="0" i="0" u="none" strike="noStrike" kern="0" cap="none" spc="0" normalizeH="0" baseline="0" noProof="0" dirty="0" smtClean="0">
              <a:ln>
                <a:noFill/>
              </a:ln>
              <a:solidFill>
                <a:schemeClr val="tx1"/>
              </a:solidFill>
              <a:effectLst/>
              <a:uLnTx/>
              <a:uFillTx/>
              <a:latin typeface="+mn-lt"/>
              <a:ea typeface="+mn-ea"/>
              <a:cs typeface="+mn-cs"/>
            </a:endParaRPr>
          </a:p>
          <a:p>
            <a:pPr marL="457200" marR="0" lvl="0" indent="-457200" algn="l" defTabSz="914400" rtl="0" eaLnBrk="0" fontAlgn="base" latinLnBrk="0" hangingPunct="0">
              <a:lnSpc>
                <a:spcPct val="110000"/>
              </a:lnSpc>
              <a:spcBef>
                <a:spcPct val="20000"/>
              </a:spcBef>
              <a:spcAft>
                <a:spcPct val="0"/>
              </a:spcAft>
              <a:buClr>
                <a:schemeClr val="tx2"/>
              </a:buClr>
              <a:buSzTx/>
              <a:buFontTx/>
              <a:buNone/>
              <a:defRPr/>
            </a:pPr>
            <a:r>
              <a:rPr kumimoji="0" lang="zh-CN" altLang="en-US" sz="2800" b="0" i="0" u="none" strike="noStrike" kern="0" cap="none" spc="0" normalizeH="0" baseline="0" noProof="0" dirty="0" smtClean="0">
                <a:ln>
                  <a:noFill/>
                </a:ln>
                <a:solidFill>
                  <a:srgbClr val="FFFF00"/>
                </a:solidFill>
                <a:effectLst/>
                <a:uLnTx/>
                <a:uFillTx/>
                <a:latin typeface="黑体" panose="02010609060101010101" pitchFamily="49" charset="-122"/>
                <a:ea typeface="黑体" panose="02010609060101010101" pitchFamily="49" charset="-122"/>
                <a:cs typeface="+mn-cs"/>
              </a:rPr>
              <a:t>概念</a:t>
            </a:r>
            <a:r>
              <a:rPr kumimoji="0" lang="zh-CN" altLang="en-US"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：由细胞质基因和核基因互作控制的不育类型。</a:t>
            </a:r>
            <a:endParaRPr kumimoji="0" lang="en-US" altLang="zh-CN"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457200" marR="0" lvl="0" indent="-457200" algn="l" defTabSz="914400" rtl="0" eaLnBrk="0" fontAlgn="base" latinLnBrk="0" hangingPunct="0">
              <a:lnSpc>
                <a:spcPct val="110000"/>
              </a:lnSpc>
              <a:spcBef>
                <a:spcPct val="20000"/>
              </a:spcBef>
              <a:spcAft>
                <a:spcPct val="0"/>
              </a:spcAft>
              <a:buClr>
                <a:schemeClr val="tx2"/>
              </a:buClr>
              <a:buSzTx/>
              <a:buFontTx/>
              <a:buNone/>
              <a:defRPr/>
            </a:pPr>
            <a:endParaRPr kumimoji="0" lang="en-US" altLang="zh-CN"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457200" marR="0" lvl="0" indent="-457200" algn="l" defTabSz="914400" rtl="0" eaLnBrk="0" fontAlgn="base" latinLnBrk="0" hangingPunct="0">
              <a:lnSpc>
                <a:spcPct val="110000"/>
              </a:lnSpc>
              <a:spcBef>
                <a:spcPct val="20000"/>
              </a:spcBef>
              <a:spcAft>
                <a:spcPct val="0"/>
              </a:spcAft>
              <a:buClr>
                <a:schemeClr val="tx2"/>
              </a:buClr>
              <a:buSzTx/>
              <a:buFontTx/>
              <a:buNone/>
              <a:defRPr/>
            </a:pPr>
            <a:r>
              <a:rPr kumimoji="0" lang="zh-CN" altLang="en-US"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遗传特点：</a:t>
            </a:r>
          </a:p>
          <a:p>
            <a:pPr marL="342900" marR="0" lvl="0" indent="-342900" algn="l" defTabSz="914400" rtl="0" eaLnBrk="0" fontAlgn="base" latinLnBrk="0" hangingPunct="0">
              <a:lnSpc>
                <a:spcPct val="110000"/>
              </a:lnSpc>
              <a:spcBef>
                <a:spcPct val="20000"/>
              </a:spcBef>
              <a:spcAft>
                <a:spcPct val="0"/>
              </a:spcAft>
              <a:buClr>
                <a:schemeClr val="tx2"/>
              </a:buClr>
              <a:buSzTx/>
              <a:buFontTx/>
              <a:buNone/>
              <a:defRPr/>
            </a:pPr>
            <a:r>
              <a:rPr kumimoji="0" lang="zh-CN" altLang="en-US"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          </a:t>
            </a:r>
            <a:r>
              <a:rPr kumimoji="0" lang="zh-CN" altLang="en-US" sz="2800" b="0" i="0" u="none" strike="noStrike" kern="0" cap="none" spc="0" normalizeH="0" baseline="0" noProof="0" dirty="0" smtClean="0">
                <a:ln>
                  <a:noFill/>
                </a:ln>
                <a:solidFill>
                  <a:srgbClr val="FFFF00"/>
                </a:solidFill>
                <a:effectLst/>
                <a:uLnTx/>
                <a:uFillTx/>
                <a:latin typeface="黑体" panose="02010609060101010101" pitchFamily="49" charset="-122"/>
                <a:ea typeface="黑体" panose="02010609060101010101" pitchFamily="49" charset="-122"/>
                <a:cs typeface="+mn-cs"/>
              </a:rPr>
              <a:t>胞质不育基因为</a:t>
            </a:r>
            <a:r>
              <a:rPr kumimoji="0" lang="en-US" altLang="zh-CN" sz="2800" b="0" i="0" u="none" strike="noStrike" kern="0" cap="none" spc="0" normalizeH="0" baseline="0" noProof="0" dirty="0" smtClean="0">
                <a:ln>
                  <a:noFill/>
                </a:ln>
                <a:solidFill>
                  <a:srgbClr val="FFFF00"/>
                </a:solidFill>
                <a:effectLst/>
                <a:uLnTx/>
                <a:uFillTx/>
                <a:latin typeface="黑体" panose="02010609060101010101" pitchFamily="49" charset="-122"/>
                <a:ea typeface="黑体" panose="02010609060101010101" pitchFamily="49" charset="-122"/>
                <a:cs typeface="+mn-cs"/>
              </a:rPr>
              <a:t>S</a:t>
            </a:r>
            <a:r>
              <a:rPr kumimoji="0" lang="zh-CN" altLang="en-US" sz="2800" b="0" i="0" u="none" strike="noStrike" kern="0" cap="none" spc="0" normalizeH="0" baseline="0" noProof="0" dirty="0" smtClean="0">
                <a:ln>
                  <a:noFill/>
                </a:ln>
                <a:solidFill>
                  <a:srgbClr val="FFFF00"/>
                </a:solidFill>
                <a:effectLst/>
                <a:uLnTx/>
                <a:uFillTx/>
                <a:latin typeface="黑体" panose="02010609060101010101" pitchFamily="49" charset="-122"/>
                <a:ea typeface="黑体" panose="02010609060101010101" pitchFamily="49" charset="-122"/>
                <a:cs typeface="+mn-cs"/>
              </a:rPr>
              <a:t>；</a:t>
            </a:r>
          </a:p>
          <a:p>
            <a:pPr marL="342900" marR="0" lvl="0" indent="-342900" algn="l" defTabSz="914400" rtl="0" eaLnBrk="0" fontAlgn="base" latinLnBrk="0" hangingPunct="0">
              <a:lnSpc>
                <a:spcPct val="110000"/>
              </a:lnSpc>
              <a:spcBef>
                <a:spcPct val="20000"/>
              </a:spcBef>
              <a:spcAft>
                <a:spcPct val="0"/>
              </a:spcAft>
              <a:buClr>
                <a:schemeClr val="tx2"/>
              </a:buClr>
              <a:buSzTx/>
              <a:buFontTx/>
              <a:buNone/>
              <a:defRPr/>
            </a:pPr>
            <a:r>
              <a:rPr kumimoji="0" lang="zh-CN" altLang="en-US"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          </a:t>
            </a:r>
            <a:r>
              <a:rPr kumimoji="0" lang="zh-CN" altLang="en-US" sz="2800" b="0" i="0" u="none" strike="noStrike" kern="0" cap="none" spc="0" normalizeH="0" baseline="0" noProof="0" dirty="0" smtClean="0">
                <a:ln>
                  <a:noFill/>
                </a:ln>
                <a:solidFill>
                  <a:srgbClr val="FFFF00"/>
                </a:solidFill>
                <a:effectLst/>
                <a:uLnTx/>
                <a:uFillTx/>
                <a:latin typeface="黑体" panose="02010609060101010101" pitchFamily="49" charset="-122"/>
                <a:ea typeface="黑体" panose="02010609060101010101" pitchFamily="49" charset="-122"/>
                <a:cs typeface="+mn-cs"/>
              </a:rPr>
              <a:t>胞质可育基因为</a:t>
            </a:r>
            <a:r>
              <a:rPr kumimoji="0" lang="en-US" altLang="zh-CN" sz="2800" b="0" i="0" u="none" strike="noStrike" kern="0" cap="none" spc="0" normalizeH="0" baseline="0" noProof="0" dirty="0" smtClean="0">
                <a:ln>
                  <a:noFill/>
                </a:ln>
                <a:solidFill>
                  <a:srgbClr val="FFFF00"/>
                </a:solidFill>
                <a:effectLst/>
                <a:uLnTx/>
                <a:uFillTx/>
                <a:latin typeface="黑体" panose="02010609060101010101" pitchFamily="49" charset="-122"/>
                <a:ea typeface="黑体" panose="02010609060101010101" pitchFamily="49" charset="-122"/>
                <a:cs typeface="+mn-cs"/>
              </a:rPr>
              <a:t>N</a:t>
            </a:r>
            <a:r>
              <a:rPr kumimoji="0" lang="zh-CN" altLang="en-US"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a:t>
            </a:r>
          </a:p>
          <a:p>
            <a:pPr marL="342900" marR="0" lvl="0" indent="-342900" algn="l" defTabSz="914400" rtl="0" eaLnBrk="0" fontAlgn="base" latinLnBrk="0" hangingPunct="0">
              <a:lnSpc>
                <a:spcPct val="110000"/>
              </a:lnSpc>
              <a:spcBef>
                <a:spcPct val="20000"/>
              </a:spcBef>
              <a:spcAft>
                <a:spcPct val="0"/>
              </a:spcAft>
              <a:buClr>
                <a:schemeClr val="tx2"/>
              </a:buClr>
              <a:buSzTx/>
              <a:buFontTx/>
              <a:buNone/>
              <a:defRPr/>
            </a:pPr>
            <a:r>
              <a:rPr kumimoji="0" lang="zh-CN" altLang="en-US"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          </a:t>
            </a:r>
            <a:r>
              <a:rPr kumimoji="0" lang="zh-CN" altLang="en-US" sz="2800" b="0" i="0" u="none" strike="noStrike" kern="0" cap="none" spc="0" normalizeH="0" baseline="0" noProof="0" dirty="0" smtClean="0">
                <a:ln>
                  <a:noFill/>
                </a:ln>
                <a:solidFill>
                  <a:srgbClr val="FFFF00"/>
                </a:solidFill>
                <a:effectLst/>
                <a:uLnTx/>
                <a:uFillTx/>
                <a:latin typeface="黑体" panose="02010609060101010101" pitchFamily="49" charset="-122"/>
                <a:ea typeface="黑体" panose="02010609060101010101" pitchFamily="49" charset="-122"/>
                <a:cs typeface="+mn-cs"/>
              </a:rPr>
              <a:t>核不育基因</a:t>
            </a:r>
            <a:r>
              <a:rPr kumimoji="0" lang="en-US" altLang="zh-CN" sz="2800" b="0" i="0" u="none" strike="noStrike" kern="0" cap="none" spc="0" normalizeH="0" baseline="0" noProof="0" dirty="0" err="1" smtClean="0">
                <a:ln>
                  <a:noFill/>
                </a:ln>
                <a:solidFill>
                  <a:srgbClr val="FFFF00"/>
                </a:solidFill>
                <a:effectLst/>
                <a:uLnTx/>
                <a:uFillTx/>
                <a:latin typeface="黑体" panose="02010609060101010101" pitchFamily="49" charset="-122"/>
                <a:ea typeface="黑体" panose="02010609060101010101" pitchFamily="49" charset="-122"/>
                <a:cs typeface="+mn-cs"/>
              </a:rPr>
              <a:t>rf</a:t>
            </a:r>
            <a:r>
              <a:rPr kumimoji="0" lang="zh-CN" altLang="en-US"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，不能恢复不育株育性；</a:t>
            </a:r>
          </a:p>
          <a:p>
            <a:pPr marL="342900" marR="0" lvl="0" indent="-342900" algn="l" defTabSz="914400" rtl="0" eaLnBrk="0" fontAlgn="base" latinLnBrk="0" hangingPunct="0">
              <a:lnSpc>
                <a:spcPct val="110000"/>
              </a:lnSpc>
              <a:spcBef>
                <a:spcPct val="20000"/>
              </a:spcBef>
              <a:spcAft>
                <a:spcPct val="0"/>
              </a:spcAft>
              <a:buClr>
                <a:schemeClr val="tx2"/>
              </a:buClr>
              <a:buSzTx/>
              <a:buFontTx/>
              <a:buNone/>
              <a:defRPr/>
            </a:pPr>
            <a:r>
              <a:rPr kumimoji="0" lang="zh-CN" altLang="en-US"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          </a:t>
            </a:r>
            <a:r>
              <a:rPr kumimoji="0" lang="zh-CN" altLang="en-US" sz="2800" b="0" i="0" u="none" strike="noStrike" kern="0" cap="none" spc="0" normalizeH="0" baseline="0" noProof="0" dirty="0" smtClean="0">
                <a:ln>
                  <a:noFill/>
                </a:ln>
                <a:solidFill>
                  <a:srgbClr val="FFFF00"/>
                </a:solidFill>
                <a:effectLst/>
                <a:uLnTx/>
                <a:uFillTx/>
                <a:latin typeface="黑体" panose="02010609060101010101" pitchFamily="49" charset="-122"/>
                <a:ea typeface="黑体" panose="02010609060101010101" pitchFamily="49" charset="-122"/>
                <a:cs typeface="+mn-cs"/>
              </a:rPr>
              <a:t>核可育基因</a:t>
            </a:r>
            <a:r>
              <a:rPr kumimoji="0" lang="en-US" altLang="zh-CN" sz="2800" b="0" i="0" u="none" strike="noStrike" kern="0" cap="none" spc="0" normalizeH="0" baseline="0" noProof="0" dirty="0" err="1" smtClean="0">
                <a:ln>
                  <a:noFill/>
                </a:ln>
                <a:solidFill>
                  <a:srgbClr val="FFFF00"/>
                </a:solidFill>
                <a:effectLst/>
                <a:uLnTx/>
                <a:uFillTx/>
                <a:latin typeface="黑体" panose="02010609060101010101" pitchFamily="49" charset="-122"/>
                <a:ea typeface="黑体" panose="02010609060101010101" pitchFamily="49" charset="-122"/>
                <a:cs typeface="+mn-cs"/>
              </a:rPr>
              <a:t>Rf</a:t>
            </a:r>
            <a:r>
              <a:rPr kumimoji="0" lang="zh-CN" altLang="en-US"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，能够恢复不育株育性。</a:t>
            </a:r>
          </a:p>
          <a:p>
            <a:pPr marL="342900" marR="0" lvl="0" indent="-342900" algn="l" defTabSz="914400" rtl="0" eaLnBrk="0" fontAlgn="base" latinLnBrk="0" hangingPunct="0">
              <a:lnSpc>
                <a:spcPct val="110000"/>
              </a:lnSpc>
              <a:spcBef>
                <a:spcPct val="20000"/>
              </a:spcBef>
              <a:spcAft>
                <a:spcPct val="0"/>
              </a:spcAft>
              <a:buClr>
                <a:schemeClr val="tx2"/>
              </a:buClr>
              <a:buSzTx/>
              <a:buFontTx/>
              <a:buNone/>
              <a:defRPr/>
            </a:pPr>
            <a:r>
              <a:rPr kumimoji="0" lang="zh-CN" altLang="en-US"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　　</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内容占位符 3" descr="未标题-1.tif"/>
          <p:cNvPicPr>
            <a:picLocks noGrp="1" noChangeAspect="1"/>
          </p:cNvPicPr>
          <p:nvPr>
            <p:ph idx="1"/>
          </p:nvPr>
        </p:nvPicPr>
        <p:blipFill>
          <a:blip r:embed="rId2"/>
          <a:srcRect/>
          <a:stretch>
            <a:fillRect/>
          </a:stretch>
        </p:blipFill>
        <p:spPr>
          <a:xfrm>
            <a:off x="685902" y="1499798"/>
            <a:ext cx="7772400" cy="4278313"/>
          </a:xfrm>
          <a:ln/>
        </p:spPr>
      </p:pic>
      <p:sp>
        <p:nvSpPr>
          <p:cNvPr id="62467" name="TextBox 4"/>
          <p:cNvSpPr txBox="1"/>
          <p:nvPr/>
        </p:nvSpPr>
        <p:spPr>
          <a:xfrm>
            <a:off x="990694" y="5789837"/>
            <a:ext cx="1416050"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r>
              <a:rPr lang="zh-CN" altLang="en-US" b="1" dirty="0">
                <a:solidFill>
                  <a:srgbClr val="FFFF00"/>
                </a:solidFill>
              </a:rPr>
              <a:t>不育系</a:t>
            </a:r>
          </a:p>
        </p:txBody>
      </p:sp>
      <p:sp>
        <p:nvSpPr>
          <p:cNvPr id="62468" name="TextBox 5"/>
          <p:cNvSpPr txBox="1"/>
          <p:nvPr/>
        </p:nvSpPr>
        <p:spPr>
          <a:xfrm>
            <a:off x="3544881" y="5833983"/>
            <a:ext cx="1420813"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r>
              <a:rPr lang="zh-CN" altLang="en-US" b="1" dirty="0">
                <a:solidFill>
                  <a:srgbClr val="FFFF00"/>
                </a:solidFill>
              </a:rPr>
              <a:t>保持系</a:t>
            </a:r>
          </a:p>
        </p:txBody>
      </p:sp>
      <p:sp>
        <p:nvSpPr>
          <p:cNvPr id="62469" name="TextBox 6"/>
          <p:cNvSpPr txBox="1"/>
          <p:nvPr/>
        </p:nvSpPr>
        <p:spPr>
          <a:xfrm>
            <a:off x="4241477" y="743085"/>
            <a:ext cx="1420813"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r>
              <a:rPr lang="zh-CN" altLang="en-US" b="1" dirty="0">
                <a:solidFill>
                  <a:srgbClr val="FFFF00"/>
                </a:solidFill>
              </a:rPr>
              <a:t>恢复系</a:t>
            </a:r>
          </a:p>
        </p:txBody>
      </p:sp>
      <p:sp>
        <p:nvSpPr>
          <p:cNvPr id="2" name="矩形 1"/>
          <p:cNvSpPr/>
          <p:nvPr/>
        </p:nvSpPr>
        <p:spPr>
          <a:xfrm>
            <a:off x="1143090" y="731359"/>
            <a:ext cx="803425" cy="830997"/>
          </a:xfrm>
          <a:prstGeom prst="rect">
            <a:avLst/>
          </a:prstGeom>
        </p:spPr>
        <p:txBody>
          <a:bodyPr wrap="none">
            <a:spAutoFit/>
          </a:bodyPr>
          <a:lstStyle/>
          <a:p>
            <a:pPr algn="just">
              <a:spcAft>
                <a:spcPts val="0"/>
              </a:spcAft>
            </a:pPr>
            <a:r>
              <a:rPr lang="zh-CN" altLang="zh-CN" sz="4800" b="1" kern="100" dirty="0" smtClean="0">
                <a:latin typeface="等线" panose="02010600030101010101" pitchFamily="2" charset="-122"/>
                <a:ea typeface="黑体" panose="02010609060101010101" pitchFamily="49" charset="-122"/>
                <a:cs typeface="Times New Roman" panose="02020603050405020304" pitchFamily="18" charset="0"/>
              </a:rPr>
              <a:t>♀</a:t>
            </a:r>
            <a:endParaRPr lang="zh-CN" altLang="zh-CN" sz="4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矩形 6"/>
          <p:cNvSpPr/>
          <p:nvPr/>
        </p:nvSpPr>
        <p:spPr>
          <a:xfrm>
            <a:off x="3657624" y="743085"/>
            <a:ext cx="803425" cy="830997"/>
          </a:xfrm>
          <a:prstGeom prst="rect">
            <a:avLst/>
          </a:prstGeom>
        </p:spPr>
        <p:txBody>
          <a:bodyPr wrap="none">
            <a:spAutoFit/>
          </a:bodyPr>
          <a:lstStyle/>
          <a:p>
            <a:pPr algn="just">
              <a:spcAft>
                <a:spcPts val="0"/>
              </a:spcAft>
            </a:pPr>
            <a:r>
              <a:rPr lang="zh-CN" altLang="zh-CN" sz="4800" b="1" kern="100" dirty="0" smtClean="0">
                <a:latin typeface="等线" panose="02010600030101010101" pitchFamily="2" charset="-122"/>
                <a:ea typeface="黑体" panose="02010609060101010101" pitchFamily="49" charset="-122"/>
                <a:cs typeface="Times New Roman" panose="02020603050405020304" pitchFamily="18" charset="0"/>
              </a:rPr>
              <a:t>♂</a:t>
            </a:r>
            <a:endParaRPr lang="zh-CN" altLang="zh-CN" sz="4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p:cNvSpPr>
          <p:nvPr>
            <p:ph type="title"/>
          </p:nvPr>
        </p:nvSpPr>
        <p:spPr>
          <a:ln/>
        </p:spPr>
        <p:txBody>
          <a:bodyPr vert="horz" wrap="square" lIns="91440" tIns="45720" rIns="91440" bIns="45720" anchor="ctr" anchorCtr="0"/>
          <a:lstStyle/>
          <a:p>
            <a:endParaRPr lang="zh-CN" altLang="en-US" dirty="0"/>
          </a:p>
        </p:txBody>
      </p:sp>
      <p:pic>
        <p:nvPicPr>
          <p:cNvPr id="63491" name="内容占位符 3" descr="W020110223592088388426.jpg"/>
          <p:cNvPicPr>
            <a:picLocks noGrp="1" noChangeAspect="1"/>
          </p:cNvPicPr>
          <p:nvPr>
            <p:ph idx="1"/>
          </p:nvPr>
        </p:nvPicPr>
        <p:blipFill>
          <a:blip r:embed="rId2"/>
          <a:srcRect/>
          <a:stretch>
            <a:fillRect/>
          </a:stretch>
        </p:blipFill>
        <p:spPr>
          <a:xfrm>
            <a:off x="63500" y="63500"/>
            <a:ext cx="9144000" cy="6683375"/>
          </a:xfrm>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a:xfrm>
            <a:off x="5730192" y="533476"/>
            <a:ext cx="3330508" cy="1143000"/>
          </a:xfrm>
          <a:ln/>
        </p:spPr>
        <p:txBody>
          <a:bodyPr vert="horz" wrap="square" lIns="91440" tIns="45720" rIns="91440" bIns="45720" anchor="ctr" anchorCtr="0"/>
          <a:lstStyle/>
          <a:p>
            <a:r>
              <a:rPr lang="zh-CN" altLang="en-US" sz="3600" b="1" dirty="0" smtClean="0">
                <a:solidFill>
                  <a:srgbClr val="FFFF00"/>
                </a:solidFill>
              </a:rPr>
              <a:t>不育系育种</a:t>
            </a:r>
            <a:endParaRPr lang="zh-CN" altLang="en-US" sz="3600" b="1" dirty="0">
              <a:solidFill>
                <a:srgbClr val="FFFF00"/>
              </a:solidFill>
            </a:endParaRPr>
          </a:p>
        </p:txBody>
      </p:sp>
      <p:pic>
        <p:nvPicPr>
          <p:cNvPr id="64515" name="内容占位符 4" descr="085706lxriha46x48xfjgz.jpg"/>
          <p:cNvPicPr>
            <a:picLocks noGrp="1" noChangeAspect="1"/>
          </p:cNvPicPr>
          <p:nvPr>
            <p:ph idx="1"/>
          </p:nvPr>
        </p:nvPicPr>
        <p:blipFill>
          <a:blip r:embed="rId2"/>
          <a:srcRect/>
          <a:stretch>
            <a:fillRect/>
          </a:stretch>
        </p:blipFill>
        <p:spPr>
          <a:xfrm>
            <a:off x="271580" y="236488"/>
            <a:ext cx="5073550" cy="6442114"/>
          </a:xfrm>
          <a:ln/>
        </p:spPr>
      </p:pic>
      <p:cxnSp>
        <p:nvCxnSpPr>
          <p:cNvPr id="64516" name="直接箭头连接符 8"/>
          <p:cNvCxnSpPr/>
          <p:nvPr/>
        </p:nvCxnSpPr>
        <p:spPr>
          <a:xfrm flipV="1">
            <a:off x="2911537" y="3687531"/>
            <a:ext cx="631859" cy="1447800"/>
          </a:xfrm>
          <a:prstGeom prst="straightConnector1">
            <a:avLst/>
          </a:prstGeom>
          <a:ln w="57150" cap="flat" cmpd="sng">
            <a:solidFill>
              <a:srgbClr val="0070C0"/>
            </a:solidFill>
            <a:prstDash val="solid"/>
            <a:headEnd type="none" w="med" len="med"/>
            <a:tailEnd type="arrow" w="med" len="med"/>
          </a:ln>
        </p:spPr>
      </p:cxnSp>
      <p:sp>
        <p:nvSpPr>
          <p:cNvPr id="64517" name="右箭头 9"/>
          <p:cNvSpPr/>
          <p:nvPr/>
        </p:nvSpPr>
        <p:spPr>
          <a:xfrm>
            <a:off x="3227466" y="4703011"/>
            <a:ext cx="3200376" cy="457200"/>
          </a:xfrm>
          <a:prstGeom prst="rightArrow">
            <a:avLst>
              <a:gd name="adj1" fmla="val 50000"/>
              <a:gd name="adj2" fmla="val 49975"/>
            </a:avLst>
          </a:prstGeom>
          <a:solidFill>
            <a:srgbClr val="0070C0"/>
          </a:solidFill>
          <a:ln w="9525" cap="flat" cmpd="sng">
            <a:solidFill>
              <a:schemeClr val="tx1"/>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endParaRPr lang="zh-CN" altLang="en-US" sz="2000" dirty="0">
              <a:solidFill>
                <a:srgbClr val="FFFF00"/>
              </a:solidFill>
            </a:endParaRPr>
          </a:p>
        </p:txBody>
      </p:sp>
      <p:sp>
        <p:nvSpPr>
          <p:cNvPr id="64518" name="TextBox 10"/>
          <p:cNvSpPr txBox="1"/>
          <p:nvPr/>
        </p:nvSpPr>
        <p:spPr>
          <a:xfrm>
            <a:off x="6441619" y="4663893"/>
            <a:ext cx="2136775" cy="646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a:spcBef>
                <a:spcPct val="0"/>
              </a:spcBef>
              <a:buClrTx/>
              <a:buNone/>
            </a:pPr>
            <a:r>
              <a:rPr lang="en-US" altLang="zh-CN" sz="3600" b="1" dirty="0">
                <a:solidFill>
                  <a:srgbClr val="FFFF00"/>
                </a:solidFill>
              </a:rPr>
              <a:t>CMS</a:t>
            </a:r>
            <a:r>
              <a:rPr lang="zh-CN" altLang="en-US" sz="3600" b="1" dirty="0">
                <a:solidFill>
                  <a:srgbClr val="FFFF00"/>
                </a:solidFill>
              </a:rPr>
              <a:t>种子</a:t>
            </a:r>
          </a:p>
        </p:txBody>
      </p:sp>
      <p:cxnSp>
        <p:nvCxnSpPr>
          <p:cNvPr id="64519" name="直接箭头连接符 14"/>
          <p:cNvCxnSpPr/>
          <p:nvPr/>
        </p:nvCxnSpPr>
        <p:spPr>
          <a:xfrm flipH="1" flipV="1">
            <a:off x="1272440" y="3657600"/>
            <a:ext cx="533328" cy="1192182"/>
          </a:xfrm>
          <a:prstGeom prst="straightConnector1">
            <a:avLst/>
          </a:prstGeom>
          <a:ln w="57150" cap="flat" cmpd="sng">
            <a:solidFill>
              <a:srgbClr val="0070C0"/>
            </a:solidFill>
            <a:prstDash val="solid"/>
            <a:headEnd type="none" w="med" len="med"/>
            <a:tailEnd type="arrow" w="med" len="med"/>
          </a:ln>
        </p:spPr>
      </p:cxnSp>
      <p:sp>
        <p:nvSpPr>
          <p:cNvPr id="2" name="文本框 1"/>
          <p:cNvSpPr txBox="1"/>
          <p:nvPr/>
        </p:nvSpPr>
        <p:spPr>
          <a:xfrm>
            <a:off x="728612" y="3257490"/>
            <a:ext cx="958917" cy="400110"/>
          </a:xfrm>
          <a:prstGeom prst="rect">
            <a:avLst/>
          </a:prstGeom>
          <a:noFill/>
        </p:spPr>
        <p:txBody>
          <a:bodyPr wrap="none" rtlCol="0">
            <a:spAutoFit/>
          </a:bodyPr>
          <a:lstStyle/>
          <a:p>
            <a:r>
              <a:rPr lang="zh-CN" altLang="en-US" b="1" dirty="0" smtClean="0">
                <a:solidFill>
                  <a:schemeClr val="bg1"/>
                </a:solidFill>
              </a:rPr>
              <a:t>保持系</a:t>
            </a:r>
            <a:endParaRPr lang="zh-CN" altLang="en-US" b="1" dirty="0">
              <a:solidFill>
                <a:schemeClr val="bg1"/>
              </a:solidFill>
            </a:endParaRPr>
          </a:p>
        </p:txBody>
      </p:sp>
      <p:sp>
        <p:nvSpPr>
          <p:cNvPr id="11" name="文本框 10"/>
          <p:cNvSpPr txBox="1"/>
          <p:nvPr/>
        </p:nvSpPr>
        <p:spPr>
          <a:xfrm>
            <a:off x="3036871" y="3257490"/>
            <a:ext cx="958917" cy="400110"/>
          </a:xfrm>
          <a:prstGeom prst="rect">
            <a:avLst/>
          </a:prstGeom>
          <a:noFill/>
        </p:spPr>
        <p:txBody>
          <a:bodyPr wrap="none" rtlCol="0">
            <a:spAutoFit/>
          </a:bodyPr>
          <a:lstStyle/>
          <a:p>
            <a:r>
              <a:rPr lang="zh-CN" altLang="en-US" b="1" dirty="0" smtClean="0">
                <a:solidFill>
                  <a:schemeClr val="bg1"/>
                </a:solidFill>
              </a:rPr>
              <a:t>不育系</a:t>
            </a:r>
            <a:endParaRPr lang="zh-CN" altLang="en-US" b="1" dirty="0">
              <a:solidFill>
                <a:schemeClr val="bg1"/>
              </a:solidFill>
            </a:endParaRPr>
          </a:p>
        </p:txBody>
      </p:sp>
      <p:pic>
        <p:nvPicPr>
          <p:cNvPr id="6" name="图片 5"/>
          <p:cNvPicPr>
            <a:picLocks noChangeAspect="1"/>
          </p:cNvPicPr>
          <p:nvPr/>
        </p:nvPicPr>
        <p:blipFill>
          <a:blip r:embed="rId3"/>
          <a:stretch>
            <a:fillRect/>
          </a:stretch>
        </p:blipFill>
        <p:spPr>
          <a:xfrm>
            <a:off x="5351993" y="1784665"/>
            <a:ext cx="3848253" cy="122269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p:cNvSpPr>
            <a:spLocks noGrp="1"/>
          </p:cNvSpPr>
          <p:nvPr>
            <p:ph idx="1"/>
          </p:nvPr>
        </p:nvSpPr>
        <p:spPr>
          <a:xfrm>
            <a:off x="228600" y="685800"/>
            <a:ext cx="8686800" cy="5791200"/>
          </a:xfrm>
          <a:ln/>
        </p:spPr>
        <p:txBody>
          <a:bodyPr vert="horz" wrap="square" lIns="91440" tIns="45720" rIns="91440" bIns="45720" anchor="t" anchorCtr="0"/>
          <a:lstStyle/>
          <a:p>
            <a:pPr algn="ctr">
              <a:lnSpc>
                <a:spcPts val="2900"/>
              </a:lnSpc>
              <a:spcBef>
                <a:spcPct val="10000"/>
              </a:spcBef>
              <a:buNone/>
            </a:pPr>
            <a:r>
              <a:rPr lang="zh-CN" altLang="en-US" sz="2800" dirty="0">
                <a:solidFill>
                  <a:srgbClr val="FFFF00"/>
                </a:solidFill>
                <a:latin typeface="Comic Sans MS" panose="030F0702030302020204" pitchFamily="66" charset="0"/>
                <a:ea typeface="黑体" panose="02010609060101010101" pitchFamily="49" charset="-122"/>
              </a:rPr>
              <a:t>核外遗传的特点</a:t>
            </a:r>
            <a:endParaRPr lang="en-US" altLang="zh-CN" sz="2800" dirty="0">
              <a:solidFill>
                <a:srgbClr val="FFFF00"/>
              </a:solidFill>
              <a:latin typeface="Comic Sans MS" panose="030F0702030302020204" pitchFamily="66" charset="0"/>
              <a:ea typeface="黑体" panose="02010609060101010101" pitchFamily="49" charset="-122"/>
            </a:endParaRPr>
          </a:p>
          <a:p>
            <a:pPr algn="ctr">
              <a:lnSpc>
                <a:spcPts val="2900"/>
              </a:lnSpc>
              <a:spcBef>
                <a:spcPct val="10000"/>
              </a:spcBef>
              <a:buNone/>
            </a:pPr>
            <a:endParaRPr lang="zh-CN" altLang="en-US" sz="2800" dirty="0">
              <a:solidFill>
                <a:srgbClr val="FFFF00"/>
              </a:solidFill>
              <a:latin typeface="Comic Sans MS" panose="030F0702030302020204" pitchFamily="66" charset="0"/>
              <a:ea typeface="黑体" panose="02010609060101010101" pitchFamily="49" charset="-122"/>
            </a:endParaRPr>
          </a:p>
          <a:p>
            <a:pPr>
              <a:lnSpc>
                <a:spcPts val="2900"/>
              </a:lnSpc>
              <a:spcBef>
                <a:spcPct val="10000"/>
              </a:spcBef>
              <a:buNone/>
            </a:pPr>
            <a:r>
              <a:rPr lang="en-US" altLang="zh-CN" sz="2400" dirty="0">
                <a:latin typeface="Comic Sans MS" panose="030F0702030302020204" pitchFamily="66" charset="0"/>
                <a:ea typeface="黑体" panose="02010609060101010101" pitchFamily="49" charset="-122"/>
              </a:rPr>
              <a:t>(1)</a:t>
            </a:r>
            <a:r>
              <a:rPr lang="zh-CN" altLang="en-US" sz="2400" dirty="0">
                <a:latin typeface="Comic Sans MS" panose="030F0702030302020204" pitchFamily="66" charset="0"/>
                <a:ea typeface="黑体" panose="02010609060101010101" pitchFamily="49" charset="-122"/>
              </a:rPr>
              <a:t>遗传物质在细胞器上，通过细胞质进行上下代的传递；</a:t>
            </a:r>
            <a:endParaRPr lang="en-US" altLang="zh-CN" sz="2400" dirty="0">
              <a:latin typeface="Comic Sans MS" panose="030F0702030302020204" pitchFamily="66" charset="0"/>
              <a:ea typeface="黑体" panose="02010609060101010101" pitchFamily="49" charset="-122"/>
            </a:endParaRPr>
          </a:p>
          <a:p>
            <a:pPr>
              <a:lnSpc>
                <a:spcPts val="2900"/>
              </a:lnSpc>
              <a:spcBef>
                <a:spcPct val="10000"/>
              </a:spcBef>
              <a:buNone/>
            </a:pPr>
            <a:r>
              <a:rPr lang="zh-CN" altLang="en-US" sz="2400" dirty="0">
                <a:solidFill>
                  <a:srgbClr val="FFFF00"/>
                </a:solidFill>
                <a:latin typeface="Comic Sans MS" panose="030F0702030302020204" pitchFamily="66" charset="0"/>
                <a:ea typeface="黑体" panose="02010609060101010101" pitchFamily="49" charset="-122"/>
              </a:rPr>
              <a:t> </a:t>
            </a:r>
          </a:p>
          <a:p>
            <a:pPr algn="just">
              <a:lnSpc>
                <a:spcPts val="2900"/>
              </a:lnSpc>
              <a:spcBef>
                <a:spcPct val="10000"/>
              </a:spcBef>
              <a:buNone/>
            </a:pPr>
            <a:r>
              <a:rPr lang="en-US" altLang="zh-CN" sz="2400" dirty="0">
                <a:latin typeface="Comic Sans MS" panose="030F0702030302020204" pitchFamily="66" charset="0"/>
                <a:ea typeface="黑体" panose="02010609060101010101" pitchFamily="49" charset="-122"/>
              </a:rPr>
              <a:t>(2)</a:t>
            </a:r>
            <a:r>
              <a:rPr lang="zh-CN" altLang="en-US" sz="2400" dirty="0">
                <a:latin typeface="Comic Sans MS" panose="030F0702030302020204" pitchFamily="66" charset="0"/>
                <a:ea typeface="黑体" panose="02010609060101010101" pitchFamily="49" charset="-122"/>
              </a:rPr>
              <a:t>杂交后代不表现有比例的分离，即不出现孟德尔式分离比；</a:t>
            </a:r>
            <a:endParaRPr lang="en-US" altLang="zh-CN" sz="2400" dirty="0">
              <a:latin typeface="Comic Sans MS" panose="030F0702030302020204" pitchFamily="66" charset="0"/>
              <a:ea typeface="黑体" panose="02010609060101010101" pitchFamily="49" charset="-122"/>
            </a:endParaRPr>
          </a:p>
          <a:p>
            <a:pPr algn="just">
              <a:lnSpc>
                <a:spcPts val="2900"/>
              </a:lnSpc>
              <a:spcBef>
                <a:spcPct val="10000"/>
              </a:spcBef>
              <a:buNone/>
            </a:pPr>
            <a:endParaRPr lang="zh-CN" altLang="en-US" sz="2400" dirty="0">
              <a:latin typeface="Comic Sans MS" panose="030F0702030302020204" pitchFamily="66" charset="0"/>
              <a:ea typeface="黑体" panose="02010609060101010101" pitchFamily="49" charset="-122"/>
            </a:endParaRPr>
          </a:p>
          <a:p>
            <a:pPr algn="just">
              <a:lnSpc>
                <a:spcPts val="2900"/>
              </a:lnSpc>
              <a:spcBef>
                <a:spcPct val="10000"/>
              </a:spcBef>
              <a:buNone/>
            </a:pPr>
            <a:r>
              <a:rPr lang="en-US" altLang="zh-CN" sz="2400" dirty="0">
                <a:latin typeface="Comic Sans MS" panose="030F0702030302020204" pitchFamily="66" charset="0"/>
                <a:ea typeface="黑体" panose="02010609060101010101" pitchFamily="49" charset="-122"/>
              </a:rPr>
              <a:t>(3) </a:t>
            </a:r>
            <a:r>
              <a:rPr lang="zh-CN" altLang="en-US" sz="2400" dirty="0">
                <a:latin typeface="Comic Sans MS" panose="030F0702030302020204" pitchFamily="66" charset="0"/>
                <a:ea typeface="黑体" panose="02010609060101010101" pitchFamily="49" charset="-122"/>
              </a:rPr>
              <a:t>母本的表型决定了所有</a:t>
            </a:r>
            <a:r>
              <a:rPr lang="en-US" altLang="zh-CN" sz="2400" dirty="0">
                <a:latin typeface="Comic Sans MS" panose="030F0702030302020204" pitchFamily="66" charset="0"/>
                <a:ea typeface="黑体" panose="02010609060101010101" pitchFamily="49" charset="-122"/>
              </a:rPr>
              <a:t>F</a:t>
            </a:r>
            <a:r>
              <a:rPr lang="en-US" altLang="zh-CN" sz="2400" baseline="-25000" dirty="0">
                <a:latin typeface="Comic Sans MS" panose="030F0702030302020204" pitchFamily="66" charset="0"/>
                <a:ea typeface="黑体" panose="02010609060101010101" pitchFamily="49" charset="-122"/>
              </a:rPr>
              <a:t>1</a:t>
            </a:r>
            <a:r>
              <a:rPr lang="zh-CN" altLang="en-US" sz="2400" dirty="0">
                <a:latin typeface="Comic Sans MS" panose="030F0702030302020204" pitchFamily="66" charset="0"/>
                <a:ea typeface="黑体" panose="02010609060101010101" pitchFamily="49" charset="-122"/>
              </a:rPr>
              <a:t>代的表型；</a:t>
            </a:r>
            <a:endParaRPr lang="en-US" altLang="zh-CN" sz="2400" dirty="0">
              <a:latin typeface="Comic Sans MS" panose="030F0702030302020204" pitchFamily="66" charset="0"/>
              <a:ea typeface="黑体" panose="02010609060101010101" pitchFamily="49" charset="-122"/>
            </a:endParaRPr>
          </a:p>
          <a:p>
            <a:pPr algn="just">
              <a:lnSpc>
                <a:spcPts val="2900"/>
              </a:lnSpc>
              <a:spcBef>
                <a:spcPct val="10000"/>
              </a:spcBef>
              <a:buNone/>
            </a:pPr>
            <a:endParaRPr lang="zh-CN" altLang="en-US" sz="2400" dirty="0">
              <a:latin typeface="Comic Sans MS" panose="030F0702030302020204" pitchFamily="66" charset="0"/>
              <a:ea typeface="黑体" panose="02010609060101010101" pitchFamily="49" charset="-122"/>
            </a:endParaRPr>
          </a:p>
          <a:p>
            <a:pPr>
              <a:lnSpc>
                <a:spcPts val="2900"/>
              </a:lnSpc>
              <a:spcBef>
                <a:spcPct val="10000"/>
              </a:spcBef>
              <a:spcAft>
                <a:spcPct val="50000"/>
              </a:spcAft>
              <a:buNone/>
            </a:pPr>
            <a:r>
              <a:rPr lang="en-US" altLang="zh-CN" sz="2400" dirty="0">
                <a:latin typeface="Comic Sans MS" panose="030F0702030302020204" pitchFamily="66" charset="0"/>
                <a:ea typeface="黑体" panose="02010609060101010101" pitchFamily="49" charset="-122"/>
              </a:rPr>
              <a:t>(4) </a:t>
            </a:r>
            <a:r>
              <a:rPr lang="zh-CN" altLang="en-US" sz="2400" dirty="0">
                <a:solidFill>
                  <a:srgbClr val="FFFF00"/>
                </a:solidFill>
                <a:latin typeface="Comic Sans MS" panose="030F0702030302020204" pitchFamily="66" charset="0"/>
                <a:ea typeface="黑体" panose="02010609060101010101" pitchFamily="49" charset="-122"/>
              </a:rPr>
              <a:t>正反交（</a:t>
            </a:r>
            <a:r>
              <a:rPr lang="en-US" altLang="zh-CN" sz="2400" dirty="0">
                <a:solidFill>
                  <a:srgbClr val="FFFF00"/>
                </a:solidFill>
                <a:latin typeface="Comic Sans MS" panose="030F0702030302020204" pitchFamily="66" charset="0"/>
                <a:ea typeface="黑体" panose="02010609060101010101" pitchFamily="49" charset="-122"/>
              </a:rPr>
              <a:t>A ♀  ×  B♂    B ♀ ×  A♂  </a:t>
            </a:r>
            <a:r>
              <a:rPr lang="zh-CN" altLang="en-US" sz="2400" dirty="0">
                <a:solidFill>
                  <a:srgbClr val="FFFF00"/>
                </a:solidFill>
                <a:latin typeface="Comic Sans MS" panose="030F0702030302020204" pitchFamily="66" charset="0"/>
                <a:ea typeface="黑体" panose="02010609060101010101" pitchFamily="49" charset="-122"/>
              </a:rPr>
              <a:t>）的</a:t>
            </a:r>
            <a:r>
              <a:rPr lang="zh-CN" altLang="en-US" sz="2400" dirty="0">
                <a:latin typeface="Comic Sans MS" panose="030F0702030302020204" pitchFamily="66" charset="0"/>
                <a:ea typeface="黑体" panose="02010609060101010101" pitchFamily="49" charset="-122"/>
              </a:rPr>
              <a:t>遗传表现</a:t>
            </a:r>
            <a:r>
              <a:rPr lang="zh-CN" altLang="en-US" sz="2400" dirty="0">
                <a:solidFill>
                  <a:srgbClr val="FFFF00"/>
                </a:solidFill>
                <a:latin typeface="Comic Sans MS" panose="030F0702030302020204" pitchFamily="66" charset="0"/>
                <a:ea typeface="黑体" panose="02010609060101010101" pitchFamily="49" charset="-122"/>
              </a:rPr>
              <a:t>不同：</a:t>
            </a:r>
            <a:endParaRPr lang="zh-CN" altLang="en-US" sz="2400" dirty="0">
              <a:latin typeface="Comic Sans MS" panose="030F0702030302020204" pitchFamily="66" charset="0"/>
              <a:ea typeface="黑体" panose="02010609060101010101" pitchFamily="49" charset="-122"/>
            </a:endParaRPr>
          </a:p>
          <a:p>
            <a:pPr>
              <a:lnSpc>
                <a:spcPts val="2900"/>
              </a:lnSpc>
              <a:spcBef>
                <a:spcPct val="10000"/>
              </a:spcBef>
              <a:buNone/>
            </a:pPr>
            <a:r>
              <a:rPr lang="zh-CN" altLang="en-US" sz="2400" dirty="0">
                <a:solidFill>
                  <a:srgbClr val="FF0000"/>
                </a:solidFill>
                <a:latin typeface="Comic Sans MS" panose="030F0702030302020204" pitchFamily="66" charset="0"/>
                <a:ea typeface="黑体" panose="02010609060101010101" pitchFamily="49" charset="-122"/>
              </a:rPr>
              <a:t>　    </a:t>
            </a:r>
            <a:r>
              <a:rPr lang="zh-CN" altLang="en-US" sz="2400" dirty="0">
                <a:solidFill>
                  <a:srgbClr val="FFFF00"/>
                </a:solidFill>
                <a:latin typeface="Comic Sans MS" panose="030F0702030302020204" pitchFamily="66" charset="0"/>
                <a:ea typeface="黑体" panose="02010609060101010101" pitchFamily="49" charset="-122"/>
              </a:rPr>
              <a:t>质遗传：</a:t>
            </a:r>
            <a:r>
              <a:rPr lang="zh-CN" altLang="en-US" sz="2400" dirty="0">
                <a:latin typeface="Comic Sans MS" panose="030F0702030302020204" pitchFamily="66" charset="0"/>
                <a:ea typeface="黑体" panose="02010609060101010101" pitchFamily="49" charset="-122"/>
              </a:rPr>
              <a:t>表现不同，性状只能由母本传递给子代，</a:t>
            </a:r>
          </a:p>
          <a:p>
            <a:pPr>
              <a:lnSpc>
                <a:spcPts val="2900"/>
              </a:lnSpc>
              <a:spcBef>
                <a:spcPct val="10000"/>
              </a:spcBef>
              <a:buNone/>
            </a:pPr>
            <a:r>
              <a:rPr lang="zh-CN" altLang="en-US" sz="2400" dirty="0">
                <a:latin typeface="Comic Sans MS" panose="030F0702030302020204" pitchFamily="66" charset="0"/>
                <a:ea typeface="黑体" panose="02010609060101010101" pitchFamily="49" charset="-122"/>
              </a:rPr>
              <a:t>                      故又称  单亲遗传（</a:t>
            </a:r>
            <a:r>
              <a:rPr lang="en-US" altLang="zh-CN" sz="2400" dirty="0">
                <a:latin typeface="Comic Sans MS" panose="030F0702030302020204" pitchFamily="66" charset="0"/>
                <a:ea typeface="黑体" panose="02010609060101010101" pitchFamily="49" charset="-122"/>
              </a:rPr>
              <a:t>uniparental inheritance</a:t>
            </a:r>
            <a:r>
              <a:rPr lang="zh-CN" altLang="en-US" sz="2400" dirty="0">
                <a:latin typeface="Comic Sans MS" panose="030F0702030302020204" pitchFamily="66" charset="0"/>
                <a:ea typeface="黑体" panose="02010609060101010101" pitchFamily="49" charset="-122"/>
              </a:rPr>
              <a:t>）</a:t>
            </a:r>
          </a:p>
          <a:p>
            <a:pPr>
              <a:lnSpc>
                <a:spcPts val="2900"/>
              </a:lnSpc>
              <a:spcBef>
                <a:spcPct val="10000"/>
              </a:spcBef>
              <a:buNone/>
            </a:pPr>
            <a:r>
              <a:rPr lang="zh-CN" altLang="en-US" sz="2400" dirty="0">
                <a:latin typeface="Comic Sans MS" panose="030F0702030302020204" pitchFamily="66" charset="0"/>
                <a:ea typeface="黑体" panose="02010609060101010101" pitchFamily="49" charset="-122"/>
              </a:rPr>
              <a:t>             或     母体遗传（</a:t>
            </a:r>
            <a:r>
              <a:rPr lang="en-US" altLang="zh-CN" sz="2400" dirty="0">
                <a:latin typeface="Comic Sans MS" panose="030F0702030302020204" pitchFamily="66" charset="0"/>
                <a:ea typeface="黑体" panose="02010609060101010101" pitchFamily="49" charset="-122"/>
              </a:rPr>
              <a:t>maternal inheritance</a:t>
            </a:r>
            <a:r>
              <a:rPr lang="zh-CN" altLang="en-US" sz="2400" dirty="0">
                <a:latin typeface="Comic Sans MS" panose="030F0702030302020204" pitchFamily="66" charset="0"/>
                <a:ea typeface="黑体" panose="02010609060101010101" pitchFamily="49" charset="-122"/>
              </a:rPr>
              <a:t>）</a:t>
            </a:r>
          </a:p>
          <a:p>
            <a:pPr>
              <a:lnSpc>
                <a:spcPts val="2900"/>
              </a:lnSpc>
              <a:spcBef>
                <a:spcPct val="10000"/>
              </a:spcBef>
              <a:buNone/>
            </a:pPr>
            <a:r>
              <a:rPr lang="zh-CN" altLang="en-US" sz="2400" dirty="0">
                <a:solidFill>
                  <a:srgbClr val="FF0000"/>
                </a:solidFill>
                <a:latin typeface="Comic Sans MS" panose="030F0702030302020204" pitchFamily="66" charset="0"/>
                <a:ea typeface="黑体" panose="02010609060101010101" pitchFamily="49" charset="-122"/>
              </a:rPr>
              <a:t>       </a:t>
            </a:r>
            <a:r>
              <a:rPr lang="zh-CN" altLang="en-US" sz="2400" dirty="0">
                <a:solidFill>
                  <a:srgbClr val="FFFF00"/>
                </a:solidFill>
                <a:latin typeface="Comic Sans MS" panose="030F0702030302020204" pitchFamily="66" charset="0"/>
                <a:ea typeface="黑体" panose="02010609060101010101" pitchFamily="49" charset="-122"/>
              </a:rPr>
              <a:t>核遗传：</a:t>
            </a:r>
            <a:r>
              <a:rPr lang="zh-CN" altLang="en-US" sz="2400" dirty="0">
                <a:latin typeface="Comic Sans MS" panose="030F0702030302020204" pitchFamily="66" charset="0"/>
                <a:ea typeface="黑体" panose="02010609060101010101" pitchFamily="49" charset="-122"/>
              </a:rPr>
              <a:t>表现相同，其遗传物质由雌核和雄核共同提供；</a:t>
            </a:r>
            <a:endParaRPr lang="en-US" altLang="zh-CN" sz="2400" dirty="0">
              <a:latin typeface="Comic Sans MS" panose="030F0702030302020204" pitchFamily="66" charset="0"/>
              <a:ea typeface="黑体" panose="02010609060101010101" pitchFamily="49" charset="-122"/>
            </a:endParaRPr>
          </a:p>
          <a:p>
            <a:pPr algn="just">
              <a:lnSpc>
                <a:spcPct val="130000"/>
              </a:lnSpc>
              <a:buNone/>
            </a:pPr>
            <a:endParaRPr lang="zh-CN" altLang="en-US" sz="2000" dirty="0">
              <a:latin typeface="Comic Sans MS" panose="030F0702030302020204" pitchFamily="66" charset="0"/>
              <a:ea typeface="黑体" panose="02010609060101010101" pitchFamily="49"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9" name="内容占位符 4" descr="085706lxriha46x48xfjgz.jpg"/>
          <p:cNvPicPr>
            <a:picLocks noGrp="1" noChangeAspect="1"/>
          </p:cNvPicPr>
          <p:nvPr>
            <p:ph idx="1"/>
          </p:nvPr>
        </p:nvPicPr>
        <p:blipFill>
          <a:blip r:embed="rId2"/>
          <a:srcRect/>
          <a:stretch>
            <a:fillRect/>
          </a:stretch>
        </p:blipFill>
        <p:spPr>
          <a:xfrm>
            <a:off x="206375" y="111125"/>
            <a:ext cx="5226050" cy="6635750"/>
          </a:xfrm>
          <a:ln/>
        </p:spPr>
      </p:pic>
      <p:cxnSp>
        <p:nvCxnSpPr>
          <p:cNvPr id="65540" name="直接箭头连接符 6"/>
          <p:cNvCxnSpPr/>
          <p:nvPr/>
        </p:nvCxnSpPr>
        <p:spPr>
          <a:xfrm flipV="1">
            <a:off x="1853122" y="3733792"/>
            <a:ext cx="405891" cy="1257308"/>
          </a:xfrm>
          <a:prstGeom prst="straightConnector1">
            <a:avLst/>
          </a:prstGeom>
          <a:ln w="28575" cap="flat" cmpd="sng">
            <a:solidFill>
              <a:srgbClr val="FF0000"/>
            </a:solidFill>
            <a:prstDash val="solid"/>
            <a:headEnd type="none" w="med" len="med"/>
            <a:tailEnd type="arrow" w="med" len="med"/>
          </a:ln>
        </p:spPr>
      </p:cxnSp>
      <p:cxnSp>
        <p:nvCxnSpPr>
          <p:cNvPr id="65541" name="直接箭头连接符 8"/>
          <p:cNvCxnSpPr/>
          <p:nvPr/>
        </p:nvCxnSpPr>
        <p:spPr>
          <a:xfrm flipV="1">
            <a:off x="2819400" y="3657594"/>
            <a:ext cx="533400" cy="1650326"/>
          </a:xfrm>
          <a:prstGeom prst="straightConnector1">
            <a:avLst/>
          </a:prstGeom>
          <a:ln w="28575" cap="flat" cmpd="sng">
            <a:solidFill>
              <a:srgbClr val="FF0000"/>
            </a:solidFill>
            <a:prstDash val="solid"/>
            <a:headEnd type="none" w="med" len="med"/>
            <a:tailEnd type="arrow" w="med" len="med"/>
          </a:ln>
        </p:spPr>
      </p:cxnSp>
      <p:sp>
        <p:nvSpPr>
          <p:cNvPr id="65542" name="右箭头 9"/>
          <p:cNvSpPr/>
          <p:nvPr/>
        </p:nvSpPr>
        <p:spPr>
          <a:xfrm>
            <a:off x="3129107" y="4850720"/>
            <a:ext cx="3505200" cy="457200"/>
          </a:xfrm>
          <a:prstGeom prst="rightArrow">
            <a:avLst>
              <a:gd name="adj1" fmla="val 50000"/>
              <a:gd name="adj2" fmla="val 49975"/>
            </a:avLst>
          </a:prstGeom>
          <a:solidFill>
            <a:srgbClr val="FF0000"/>
          </a:solidFill>
          <a:ln w="9525" cap="flat" cmpd="sng">
            <a:solidFill>
              <a:schemeClr val="tx1"/>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endParaRPr lang="zh-CN" altLang="en-US" sz="2000" dirty="0">
              <a:solidFill>
                <a:srgbClr val="FFFF00"/>
              </a:solidFill>
            </a:endParaRPr>
          </a:p>
        </p:txBody>
      </p:sp>
      <p:sp>
        <p:nvSpPr>
          <p:cNvPr id="65543" name="TextBox 10"/>
          <p:cNvSpPr txBox="1"/>
          <p:nvPr/>
        </p:nvSpPr>
        <p:spPr>
          <a:xfrm>
            <a:off x="6634307" y="4754361"/>
            <a:ext cx="2032000" cy="646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a:spcBef>
                <a:spcPct val="0"/>
              </a:spcBef>
              <a:buClrTx/>
              <a:buNone/>
            </a:pPr>
            <a:r>
              <a:rPr lang="zh-CN" altLang="en-US" sz="3600" b="1" dirty="0">
                <a:solidFill>
                  <a:srgbClr val="FFFF00"/>
                </a:solidFill>
              </a:rPr>
              <a:t>杂交种子</a:t>
            </a:r>
          </a:p>
        </p:txBody>
      </p:sp>
      <p:cxnSp>
        <p:nvCxnSpPr>
          <p:cNvPr id="65544" name="直接箭头连接符 12"/>
          <p:cNvCxnSpPr/>
          <p:nvPr/>
        </p:nvCxnSpPr>
        <p:spPr>
          <a:xfrm flipH="1" flipV="1">
            <a:off x="4759688" y="3396913"/>
            <a:ext cx="2717157" cy="1401560"/>
          </a:xfrm>
          <a:prstGeom prst="straightConnector1">
            <a:avLst/>
          </a:prstGeom>
          <a:ln w="38100" cap="flat" cmpd="sng">
            <a:solidFill>
              <a:srgbClr val="FF0000"/>
            </a:solidFill>
            <a:prstDash val="solid"/>
            <a:headEnd type="none" w="med" len="med"/>
            <a:tailEnd type="arrow" w="med" len="med"/>
          </a:ln>
        </p:spPr>
      </p:cxnSp>
      <p:pic>
        <p:nvPicPr>
          <p:cNvPr id="9" name="图片 8"/>
          <p:cNvPicPr>
            <a:picLocks noChangeAspect="1"/>
          </p:cNvPicPr>
          <p:nvPr/>
        </p:nvPicPr>
        <p:blipFill>
          <a:blip r:embed="rId3"/>
          <a:stretch>
            <a:fillRect/>
          </a:stretch>
        </p:blipFill>
        <p:spPr>
          <a:xfrm>
            <a:off x="5236217" y="2286030"/>
            <a:ext cx="4112062" cy="1241593"/>
          </a:xfrm>
          <a:prstGeom prst="rect">
            <a:avLst/>
          </a:prstGeom>
        </p:spPr>
      </p:pic>
      <p:sp>
        <p:nvSpPr>
          <p:cNvPr id="10" name="标题 1"/>
          <p:cNvSpPr txBox="1">
            <a:spLocks/>
          </p:cNvSpPr>
          <p:nvPr/>
        </p:nvSpPr>
        <p:spPr>
          <a:xfrm>
            <a:off x="5730192" y="533476"/>
            <a:ext cx="3330508" cy="1143000"/>
          </a:xfrm>
          <a:prstGeom prst="rect">
            <a:avLst/>
          </a:prstGeom>
          <a:noFill/>
          <a:ln w="9525">
            <a:noFill/>
          </a:ln>
        </p:spPr>
        <p:txBody>
          <a:bodyPr vert="horz" wrap="square" lIns="91440" tIns="45720" rIns="91440" bIns="45720" anchor="ctr" anchorCtr="0"/>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3600" b="1" kern="0" dirty="0" smtClean="0">
                <a:solidFill>
                  <a:srgbClr val="FFFF00"/>
                </a:solidFill>
              </a:rPr>
              <a:t>杂交</a:t>
            </a:r>
            <a:r>
              <a:rPr lang="en-US" altLang="zh-CN" sz="3600" b="1" kern="0" dirty="0" smtClean="0">
                <a:solidFill>
                  <a:srgbClr val="FFFF00"/>
                </a:solidFill>
              </a:rPr>
              <a:t>F</a:t>
            </a:r>
            <a:r>
              <a:rPr lang="en-US" altLang="zh-CN" sz="3600" b="1" kern="0" baseline="-25000" dirty="0" smtClean="0">
                <a:solidFill>
                  <a:srgbClr val="FFFF00"/>
                </a:solidFill>
              </a:rPr>
              <a:t>1</a:t>
            </a:r>
            <a:r>
              <a:rPr lang="zh-CN" altLang="en-US" sz="3600" b="1" kern="0" dirty="0" smtClean="0">
                <a:solidFill>
                  <a:srgbClr val="FFFF00"/>
                </a:solidFill>
              </a:rPr>
              <a:t>代育种</a:t>
            </a:r>
            <a:endParaRPr lang="zh-CN" altLang="en-US" sz="3600" b="1" kern="0" dirty="0">
              <a:solidFill>
                <a:srgbClr val="FFFF00"/>
              </a:solidFill>
            </a:endParaRPr>
          </a:p>
        </p:txBody>
      </p:sp>
      <p:sp>
        <p:nvSpPr>
          <p:cNvPr id="4" name="文本框 3"/>
          <p:cNvSpPr txBox="1"/>
          <p:nvPr/>
        </p:nvSpPr>
        <p:spPr>
          <a:xfrm>
            <a:off x="1885354" y="3228945"/>
            <a:ext cx="954107" cy="400110"/>
          </a:xfrm>
          <a:prstGeom prst="rect">
            <a:avLst/>
          </a:prstGeom>
          <a:noFill/>
        </p:spPr>
        <p:txBody>
          <a:bodyPr wrap="none" rtlCol="0">
            <a:spAutoFit/>
          </a:bodyPr>
          <a:lstStyle/>
          <a:p>
            <a:r>
              <a:rPr lang="zh-CN" altLang="en-US" b="1" dirty="0" smtClean="0">
                <a:solidFill>
                  <a:srgbClr val="FF0000"/>
                </a:solidFill>
              </a:rPr>
              <a:t>恢复系</a:t>
            </a:r>
            <a:endParaRPr lang="zh-CN" altLang="en-US" b="1" dirty="0">
              <a:solidFill>
                <a:srgbClr val="FF0000"/>
              </a:solidFill>
            </a:endParaRPr>
          </a:p>
        </p:txBody>
      </p:sp>
      <p:sp>
        <p:nvSpPr>
          <p:cNvPr id="14" name="文本框 13"/>
          <p:cNvSpPr txBox="1"/>
          <p:nvPr/>
        </p:nvSpPr>
        <p:spPr>
          <a:xfrm>
            <a:off x="2971842" y="3190845"/>
            <a:ext cx="958917" cy="400110"/>
          </a:xfrm>
          <a:prstGeom prst="rect">
            <a:avLst/>
          </a:prstGeom>
          <a:noFill/>
        </p:spPr>
        <p:txBody>
          <a:bodyPr wrap="none" rtlCol="0">
            <a:spAutoFit/>
          </a:bodyPr>
          <a:lstStyle/>
          <a:p>
            <a:r>
              <a:rPr lang="zh-CN" altLang="en-US" b="1" dirty="0" smtClean="0">
                <a:solidFill>
                  <a:srgbClr val="FF0000"/>
                </a:solidFill>
              </a:rPr>
              <a:t>不育系</a:t>
            </a:r>
            <a:endParaRPr lang="zh-CN" altLang="en-US" b="1" dirty="0">
              <a:solidFill>
                <a:srgbClr val="FF0000"/>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6"/>
          <p:cNvSpPr/>
          <p:nvPr/>
        </p:nvSpPr>
        <p:spPr>
          <a:xfrm>
            <a:off x="381000" y="228600"/>
            <a:ext cx="8229600" cy="990600"/>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algn="ctr">
              <a:spcBef>
                <a:spcPct val="0"/>
              </a:spcBef>
              <a:buClrTx/>
              <a:buNone/>
            </a:pPr>
            <a:r>
              <a:rPr lang="en-US" altLang="zh-CN" dirty="0">
                <a:solidFill>
                  <a:srgbClr val="FFFF00"/>
                </a:solidFill>
                <a:latin typeface="华文新魏" pitchFamily="2" charset="-122"/>
                <a:ea typeface="华文新魏" pitchFamily="2" charset="-122"/>
              </a:rPr>
              <a:t>5.6.2 </a:t>
            </a:r>
            <a:r>
              <a:rPr lang="zh-CN" altLang="en-US" dirty="0">
                <a:solidFill>
                  <a:srgbClr val="FFFF00"/>
                </a:solidFill>
                <a:latin typeface="华文新魏" pitchFamily="2" charset="-122"/>
                <a:ea typeface="华文新魏" pitchFamily="2" charset="-122"/>
              </a:rPr>
              <a:t>　</a:t>
            </a:r>
            <a:r>
              <a:rPr lang="zh-CN" altLang="en-US" dirty="0">
                <a:solidFill>
                  <a:srgbClr val="FFFF00"/>
                </a:solidFill>
                <a:latin typeface="黑体" panose="02010609060101010101" pitchFamily="49" charset="-122"/>
                <a:ea typeface="黑体" panose="02010609060101010101" pitchFamily="49" charset="-122"/>
              </a:rPr>
              <a:t>高等植物雄性不育性的遗传机制</a:t>
            </a:r>
          </a:p>
        </p:txBody>
      </p:sp>
      <p:sp>
        <p:nvSpPr>
          <p:cNvPr id="66563" name="Rectangle 3"/>
          <p:cNvSpPr txBox="1"/>
          <p:nvPr/>
        </p:nvSpPr>
        <p:spPr>
          <a:xfrm>
            <a:off x="76318" y="1066862"/>
            <a:ext cx="8915166" cy="2133544"/>
          </a:xfrm>
          <a:prstGeom prst="rect">
            <a:avLst/>
          </a:prstGeom>
          <a:noFill/>
          <a:ln w="9525">
            <a:noFill/>
          </a:ln>
        </p:spPr>
        <p:txBody>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469900" lvl="0" indent="-469900" defTabSz="914400">
              <a:lnSpc>
                <a:spcPct val="90000"/>
              </a:lnSpc>
              <a:buClr>
                <a:srgbClr val="FFFF00"/>
              </a:buClr>
              <a:buFont typeface="Wingdings" panose="05000000000000000000" pitchFamily="2" charset="2"/>
              <a:buChar char="Ø"/>
              <a:tabLst>
                <a:tab pos="1516380" algn="l"/>
              </a:tabLst>
            </a:pPr>
            <a:r>
              <a:rPr lang="zh-CN" altLang="en-US" sz="2400" dirty="0" smtClean="0">
                <a:solidFill>
                  <a:srgbClr val="FFFF00"/>
                </a:solidFill>
                <a:ea typeface="黑体" panose="02010609060101010101" pitchFamily="49" charset="-122"/>
              </a:rPr>
              <a:t> </a:t>
            </a:r>
            <a:r>
              <a:rPr lang="zh-CN" altLang="en-US" sz="2400" dirty="0">
                <a:solidFill>
                  <a:srgbClr val="FFFF00"/>
                </a:solidFill>
                <a:ea typeface="黑体" panose="02010609060101010101" pitchFamily="49" charset="-122"/>
              </a:rPr>
              <a:t>线粒体</a:t>
            </a:r>
            <a:r>
              <a:rPr lang="zh-CN" altLang="en-US" sz="2400" dirty="0" smtClean="0">
                <a:solidFill>
                  <a:srgbClr val="FFFF00"/>
                </a:solidFill>
                <a:ea typeface="黑体" panose="02010609060101010101" pitchFamily="49" charset="-122"/>
              </a:rPr>
              <a:t>毒性</a:t>
            </a:r>
            <a:r>
              <a:rPr lang="zh-CN" altLang="en-US" sz="2400" dirty="0">
                <a:solidFill>
                  <a:srgbClr val="FFFF00"/>
                </a:solidFill>
                <a:ea typeface="黑体" panose="02010609060101010101" pitchFamily="49" charset="-122"/>
              </a:rPr>
              <a:t>假说</a:t>
            </a:r>
          </a:p>
          <a:p>
            <a:pPr marL="469900" lvl="0" indent="-469900" defTabSz="914400">
              <a:buClr>
                <a:srgbClr val="FFFF00"/>
              </a:buClr>
              <a:buFont typeface="Wingdings" panose="05000000000000000000" pitchFamily="2" charset="2"/>
              <a:buNone/>
              <a:tabLst>
                <a:tab pos="1516380" algn="l"/>
              </a:tabLst>
            </a:pPr>
            <a:r>
              <a:rPr lang="zh-CN" altLang="en-US" sz="2400" b="1" dirty="0"/>
              <a:t>      </a:t>
            </a:r>
            <a:r>
              <a:rPr lang="zh-CN" altLang="en-US" sz="2000" dirty="0" smtClean="0">
                <a:latin typeface="黑体" panose="02010609060101010101" pitchFamily="49" charset="-122"/>
                <a:ea typeface="黑体" panose="02010609060101010101" pitchFamily="49" charset="-122"/>
              </a:rPr>
              <a:t>针对</a:t>
            </a:r>
            <a:r>
              <a:rPr lang="en-US" altLang="zh-CN" sz="2000" dirty="0">
                <a:latin typeface="黑体" panose="02010609060101010101" pitchFamily="49" charset="-122"/>
                <a:ea typeface="黑体" panose="02010609060101010101" pitchFamily="49" charset="-122"/>
              </a:rPr>
              <a:t>T-CMS</a:t>
            </a:r>
            <a:r>
              <a:rPr lang="zh-CN" altLang="en-US" sz="2000" dirty="0">
                <a:latin typeface="黑体" panose="02010609060101010101" pitchFamily="49" charset="-122"/>
                <a:ea typeface="黑体" panose="02010609060101010101" pitchFamily="49" charset="-122"/>
              </a:rPr>
              <a:t>玉米对玉米专化小斑病的敏感性，</a:t>
            </a:r>
            <a:r>
              <a:rPr lang="en-US" altLang="zh-CN" sz="2000" dirty="0">
                <a:latin typeface="黑体" panose="02010609060101010101" pitchFamily="49" charset="-122"/>
                <a:ea typeface="黑体" panose="02010609060101010101" pitchFamily="49" charset="-122"/>
              </a:rPr>
              <a:t>Flavell</a:t>
            </a:r>
            <a:r>
              <a:rPr lang="zh-CN" altLang="en-US" sz="2000" dirty="0">
                <a:latin typeface="黑体" panose="02010609060101010101" pitchFamily="49" charset="-122"/>
                <a:ea typeface="黑体" panose="02010609060101010101" pitchFamily="49" charset="-122"/>
              </a:rPr>
              <a:t>提出了雄性不育的“毒性假说”。该假说认为</a:t>
            </a:r>
            <a:r>
              <a:rPr lang="en-US" altLang="zh-CN" sz="2000" dirty="0">
                <a:latin typeface="黑体" panose="02010609060101010101" pitchFamily="49" charset="-122"/>
                <a:ea typeface="黑体" panose="02010609060101010101" pitchFamily="49" charset="-122"/>
              </a:rPr>
              <a:t>URF13</a:t>
            </a:r>
            <a:r>
              <a:rPr lang="zh-CN" altLang="en-US" sz="2000" dirty="0">
                <a:latin typeface="黑体" panose="02010609060101010101" pitchFamily="49" charset="-122"/>
                <a:ea typeface="黑体" panose="02010609060101010101" pitchFamily="49" charset="-122"/>
              </a:rPr>
              <a:t>本身就是一种毒蛋白</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它结合在线粒体内膜上形成一个通道，从而导致线粒体膜通透性增强，基质内离子外泄，正常膜电势降低，能量合成受阻；尽管它可能对</a:t>
            </a:r>
            <a:r>
              <a:rPr lang="en-US" altLang="zh-CN" sz="2000" dirty="0">
                <a:latin typeface="黑体" panose="02010609060101010101" pitchFamily="49" charset="-122"/>
                <a:ea typeface="黑体" panose="02010609060101010101" pitchFamily="49" charset="-122"/>
              </a:rPr>
              <a:t>T-CMS</a:t>
            </a:r>
            <a:r>
              <a:rPr lang="zh-CN" altLang="en-US" sz="2000" dirty="0">
                <a:latin typeface="黑体" panose="02010609060101010101" pitchFamily="49" charset="-122"/>
                <a:ea typeface="黑体" panose="02010609060101010101" pitchFamily="49" charset="-122"/>
              </a:rPr>
              <a:t>玉米整株的细胞都有毒性，但对花药的毒性更大，因而最终导致花粉败育。 </a:t>
            </a:r>
            <a:endParaRPr lang="zh-CN" altLang="en-US" sz="2000" dirty="0">
              <a:solidFill>
                <a:srgbClr val="FF0000"/>
              </a:solidFill>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810" y="3276604"/>
            <a:ext cx="8000790" cy="914376"/>
          </a:xfrm>
          <a:prstGeom prst="rect">
            <a:avLst/>
          </a:prstGeom>
        </p:spPr>
      </p:pic>
      <p:sp>
        <p:nvSpPr>
          <p:cNvPr id="5" name="矩形 4"/>
          <p:cNvSpPr/>
          <p:nvPr/>
        </p:nvSpPr>
        <p:spPr>
          <a:xfrm>
            <a:off x="457308" y="4343376"/>
            <a:ext cx="8762770" cy="1169551"/>
          </a:xfrm>
          <a:prstGeom prst="rect">
            <a:avLst/>
          </a:prstGeom>
        </p:spPr>
        <p:txBody>
          <a:bodyPr wrap="square">
            <a:spAutoFit/>
          </a:bodyPr>
          <a:lstStyle/>
          <a:p>
            <a:pPr>
              <a:lnSpc>
                <a:spcPts val="2800"/>
              </a:lnSpc>
            </a:pPr>
            <a:r>
              <a:rPr lang="en-US" altLang="zh-CN" dirty="0">
                <a:solidFill>
                  <a:schemeClr val="tx1"/>
                </a:solidFill>
                <a:latin typeface="黑体" panose="02010609060101010101" pitchFamily="49" charset="-122"/>
                <a:ea typeface="黑体" panose="02010609060101010101" pitchFamily="49" charset="-122"/>
              </a:rPr>
              <a:t>BT</a:t>
            </a:r>
            <a:r>
              <a:rPr lang="zh-CN" altLang="zh-CN" dirty="0">
                <a:solidFill>
                  <a:schemeClr val="tx1"/>
                </a:solidFill>
                <a:latin typeface="黑体" panose="02010609060101010101" pitchFamily="49" charset="-122"/>
                <a:ea typeface="黑体" panose="02010609060101010101" pitchFamily="49" charset="-122"/>
              </a:rPr>
              <a:t>（</a:t>
            </a:r>
            <a:r>
              <a:rPr lang="en-US" altLang="zh-CN" dirty="0" err="1">
                <a:solidFill>
                  <a:schemeClr val="tx1"/>
                </a:solidFill>
                <a:latin typeface="黑体" panose="02010609060101010101" pitchFamily="49" charset="-122"/>
                <a:ea typeface="黑体" panose="02010609060101010101" pitchFamily="49" charset="-122"/>
              </a:rPr>
              <a:t>Boro</a:t>
            </a:r>
            <a:r>
              <a:rPr lang="en-US" altLang="zh-CN" dirty="0">
                <a:solidFill>
                  <a:schemeClr val="tx1"/>
                </a:solidFill>
                <a:latin typeface="黑体" panose="02010609060101010101" pitchFamily="49" charset="-122"/>
                <a:ea typeface="黑体" panose="02010609060101010101" pitchFamily="49" charset="-122"/>
              </a:rPr>
              <a:t> II</a:t>
            </a:r>
            <a:r>
              <a:rPr lang="zh-CN" altLang="zh-CN" dirty="0">
                <a:solidFill>
                  <a:schemeClr val="tx1"/>
                </a:solidFill>
                <a:latin typeface="黑体" panose="02010609060101010101" pitchFamily="49" charset="-122"/>
                <a:ea typeface="黑体" panose="02010609060101010101" pitchFamily="49" charset="-122"/>
              </a:rPr>
              <a:t>）型细胞质雄性不育水稻里有一个异常的线粒体的开放读码框 </a:t>
            </a:r>
            <a:r>
              <a:rPr lang="zh-CN" altLang="zh-CN" dirty="0" smtClean="0">
                <a:solidFill>
                  <a:schemeClr val="tx1"/>
                </a:solidFill>
                <a:latin typeface="黑体" panose="02010609060101010101" pitchFamily="49" charset="-122"/>
                <a:ea typeface="黑体" panose="02010609060101010101" pitchFamily="49" charset="-122"/>
              </a:rPr>
              <a:t>—</a:t>
            </a:r>
            <a:r>
              <a:rPr lang="en-US" altLang="zh-CN" i="1" dirty="0" smtClean="0">
                <a:solidFill>
                  <a:schemeClr val="tx1"/>
                </a:solidFill>
                <a:latin typeface="黑体" panose="02010609060101010101" pitchFamily="49" charset="-122"/>
                <a:ea typeface="黑体" panose="02010609060101010101" pitchFamily="49" charset="-122"/>
              </a:rPr>
              <a:t>orf79</a:t>
            </a:r>
            <a:r>
              <a:rPr lang="zh-CN" altLang="zh-CN" dirty="0">
                <a:solidFill>
                  <a:schemeClr val="tx1"/>
                </a:solidFill>
                <a:latin typeface="黑体" panose="02010609060101010101" pitchFamily="49" charset="-122"/>
                <a:ea typeface="黑体" panose="02010609060101010101" pitchFamily="49" charset="-122"/>
              </a:rPr>
              <a:t>，它和</a:t>
            </a:r>
            <a:r>
              <a:rPr lang="en-US" altLang="zh-CN" i="1" dirty="0">
                <a:solidFill>
                  <a:schemeClr val="tx1"/>
                </a:solidFill>
                <a:latin typeface="黑体" panose="02010609060101010101" pitchFamily="49" charset="-122"/>
                <a:ea typeface="黑体" panose="02010609060101010101" pitchFamily="49" charset="-122"/>
              </a:rPr>
              <a:t>atp6</a:t>
            </a:r>
            <a:r>
              <a:rPr lang="zh-CN" altLang="zh-CN" dirty="0">
                <a:solidFill>
                  <a:schemeClr val="tx1"/>
                </a:solidFill>
                <a:latin typeface="黑体" panose="02010609060101010101" pitchFamily="49" charset="-122"/>
                <a:ea typeface="黑体" panose="02010609060101010101" pitchFamily="49" charset="-122"/>
              </a:rPr>
              <a:t>基因共转录，编码一个细胞毒素肽。经转基因植株证实 </a:t>
            </a:r>
            <a:r>
              <a:rPr lang="en-US" altLang="zh-CN" i="1" dirty="0">
                <a:solidFill>
                  <a:schemeClr val="tx1"/>
                </a:solidFill>
                <a:latin typeface="黑体" panose="02010609060101010101" pitchFamily="49" charset="-122"/>
                <a:ea typeface="黑体" panose="02010609060101010101" pitchFamily="49" charset="-122"/>
              </a:rPr>
              <a:t>orf79 </a:t>
            </a:r>
            <a:r>
              <a:rPr lang="zh-CN" altLang="zh-CN" dirty="0">
                <a:solidFill>
                  <a:schemeClr val="tx1"/>
                </a:solidFill>
                <a:latin typeface="黑体" panose="02010609060101010101" pitchFamily="49" charset="-122"/>
                <a:ea typeface="黑体" panose="02010609060101010101" pitchFamily="49" charset="-122"/>
              </a:rPr>
              <a:t>在水稻中表达导致花粉呈雄配子体雄性不育。</a:t>
            </a:r>
            <a:endParaRPr lang="en-US" altLang="zh-CN" dirty="0">
              <a:solidFill>
                <a:schemeClr val="tx1"/>
              </a:solidFill>
              <a:latin typeface="黑体" panose="02010609060101010101" pitchFamily="49" charset="-122"/>
              <a:ea typeface="黑体" panose="02010609060101010101" pitchFamily="49"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506" y="5512927"/>
            <a:ext cx="8394278" cy="92318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p:nvPr/>
        </p:nvSpPr>
        <p:spPr>
          <a:xfrm>
            <a:off x="152516" y="1066862"/>
            <a:ext cx="8686572" cy="465973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buClrTx/>
              <a:buNone/>
            </a:pPr>
            <a:r>
              <a:rPr lang="zh-CN" altLang="en-US" sz="2800" dirty="0" smtClean="0">
                <a:solidFill>
                  <a:srgbClr val="FFFF00"/>
                </a:solidFill>
                <a:latin typeface="Comic Sans MS" panose="030F0702030302020204" pitchFamily="66" charset="0"/>
                <a:ea typeface="黑体" panose="02010609060101010101" pitchFamily="49" charset="-122"/>
              </a:rPr>
              <a:t>叶绿体</a:t>
            </a:r>
            <a:r>
              <a:rPr lang="zh-CN" altLang="en-US" sz="2800" dirty="0">
                <a:solidFill>
                  <a:srgbClr val="FFFF00"/>
                </a:solidFill>
                <a:latin typeface="Comic Sans MS" panose="030F0702030302020204" pitchFamily="66" charset="0"/>
                <a:ea typeface="黑体" panose="02010609060101010101" pitchFamily="49" charset="-122"/>
              </a:rPr>
              <a:t>与雄性不育</a:t>
            </a:r>
            <a:r>
              <a:rPr lang="zh-CN" altLang="en-US" sz="2400" dirty="0">
                <a:solidFill>
                  <a:schemeClr val="bg1"/>
                </a:solidFill>
                <a:latin typeface="Comic Sans MS" panose="030F0702030302020204" pitchFamily="66" charset="0"/>
                <a:ea typeface="黑体" panose="02010609060101010101" pitchFamily="49" charset="-122"/>
              </a:rPr>
              <a:t> </a:t>
            </a:r>
            <a:r>
              <a:rPr lang="zh-CN" altLang="en-US" sz="2400" dirty="0">
                <a:latin typeface="Comic Sans MS" panose="030F0702030302020204" pitchFamily="66" charset="0"/>
                <a:ea typeface="黑体" panose="02010609060101010101" pitchFamily="49" charset="-122"/>
              </a:rPr>
              <a:t>：</a:t>
            </a:r>
          </a:p>
          <a:p>
            <a:pPr marL="0" lvl="0" indent="0" eaLnBrk="1" hangingPunct="1">
              <a:lnSpc>
                <a:spcPct val="140000"/>
              </a:lnSpc>
              <a:buClrTx/>
              <a:buNone/>
            </a:pPr>
            <a:r>
              <a:rPr lang="zh-CN" altLang="en-US" sz="2400" dirty="0" smtClean="0">
                <a:latin typeface="黑体" panose="02010609060101010101" pitchFamily="49" charset="-122"/>
                <a:ea typeface="黑体" panose="02010609060101010101" pitchFamily="49" charset="-122"/>
              </a:rPr>
              <a:t>玉米</a:t>
            </a:r>
            <a:r>
              <a:rPr lang="zh-CN" altLang="en-US" sz="2400" dirty="0">
                <a:latin typeface="黑体" panose="02010609060101010101" pitchFamily="49" charset="-122"/>
                <a:ea typeface="黑体" panose="02010609060101010101" pitchFamily="49" charset="-122"/>
              </a:rPr>
              <a:t>正常品系与不育品系叶绿体</a:t>
            </a:r>
            <a:r>
              <a:rPr lang="en-US" altLang="zh-CN" sz="2400" dirty="0">
                <a:solidFill>
                  <a:srgbClr val="FFFF00"/>
                </a:solidFill>
                <a:latin typeface="黑体" panose="02010609060101010101" pitchFamily="49" charset="-122"/>
                <a:ea typeface="黑体" panose="02010609060101010101" pitchFamily="49" charset="-122"/>
              </a:rPr>
              <a:t>DNA</a:t>
            </a:r>
            <a:r>
              <a:rPr lang="zh-CN" altLang="en-US" sz="2400" dirty="0">
                <a:solidFill>
                  <a:srgbClr val="FFFF00"/>
                </a:solidFill>
                <a:latin typeface="黑体" panose="02010609060101010101" pitchFamily="49" charset="-122"/>
                <a:ea typeface="黑体" panose="02010609060101010101" pitchFamily="49" charset="-122"/>
              </a:rPr>
              <a:t>的限制酶谱</a:t>
            </a:r>
            <a:r>
              <a:rPr lang="zh-CN" altLang="en-US" sz="2400" dirty="0">
                <a:latin typeface="黑体" panose="02010609060101010101" pitchFamily="49" charset="-122"/>
                <a:ea typeface="黑体" panose="02010609060101010101" pitchFamily="49" charset="-122"/>
              </a:rPr>
              <a:t>有微小的</a:t>
            </a:r>
            <a:r>
              <a:rPr lang="zh-CN" altLang="en-US" sz="2400" dirty="0">
                <a:solidFill>
                  <a:srgbClr val="FFFF00"/>
                </a:solidFill>
                <a:latin typeface="黑体" panose="02010609060101010101" pitchFamily="49" charset="-122"/>
                <a:ea typeface="黑体" panose="02010609060101010101" pitchFamily="49" charset="-122"/>
              </a:rPr>
              <a:t>差异</a:t>
            </a:r>
          </a:p>
          <a:p>
            <a:pPr marL="0" lvl="0" indent="0" eaLnBrk="1" hangingPunct="1">
              <a:lnSpc>
                <a:spcPct val="140000"/>
              </a:lnSpc>
              <a:buClrTx/>
              <a:buNone/>
            </a:pPr>
            <a:r>
              <a:rPr lang="zh-CN" altLang="en-US" sz="2400" dirty="0" smtClean="0">
                <a:latin typeface="黑体" panose="02010609060101010101" pitchFamily="49" charset="-122"/>
                <a:ea typeface="黑体" panose="02010609060101010101" pitchFamily="49" charset="-122"/>
              </a:rPr>
              <a:t>对</a:t>
            </a:r>
            <a:r>
              <a:rPr lang="zh-CN" altLang="en-US" sz="2400" dirty="0">
                <a:latin typeface="黑体" panose="02010609060101010101" pitchFamily="49" charset="-122"/>
                <a:ea typeface="黑体" panose="02010609060101010101" pitchFamily="49" charset="-122"/>
              </a:rPr>
              <a:t>可育与不育品系</a:t>
            </a:r>
            <a:r>
              <a:rPr lang="zh-CN" altLang="en-US" sz="2400" dirty="0">
                <a:solidFill>
                  <a:srgbClr val="FFFF00"/>
                </a:solidFill>
                <a:latin typeface="黑体" panose="02010609060101010101" pitchFamily="49" charset="-122"/>
                <a:ea typeface="黑体" panose="02010609060101010101" pitchFamily="49" charset="-122"/>
              </a:rPr>
              <a:t>叶绿体蛋白质</a:t>
            </a:r>
            <a:r>
              <a:rPr lang="zh-CN" altLang="en-US" sz="2400" dirty="0">
                <a:latin typeface="黑体" panose="02010609060101010101" pitchFamily="49" charset="-122"/>
                <a:ea typeface="黑体" panose="02010609060101010101" pitchFamily="49" charset="-122"/>
              </a:rPr>
              <a:t>的比较发现许多作物不育系</a:t>
            </a:r>
            <a:r>
              <a:rPr lang="zh-CN" altLang="en-US" sz="2400" dirty="0" smtClean="0">
                <a:latin typeface="黑体" panose="02010609060101010101" pitchFamily="49" charset="-122"/>
                <a:ea typeface="黑体" panose="02010609060101010101" pitchFamily="49" charset="-122"/>
              </a:rPr>
              <a:t>与正常</a:t>
            </a:r>
            <a:r>
              <a:rPr lang="zh-CN" altLang="en-US" sz="2400" dirty="0">
                <a:latin typeface="黑体" panose="02010609060101010101" pitchFamily="49" charset="-122"/>
                <a:ea typeface="黑体" panose="02010609060101010101" pitchFamily="49" charset="-122"/>
              </a:rPr>
              <a:t>品系的</a:t>
            </a:r>
            <a:r>
              <a:rPr lang="en-US" altLang="zh-CN" sz="2400" dirty="0">
                <a:latin typeface="黑体" panose="02010609060101010101" pitchFamily="49" charset="-122"/>
                <a:ea typeface="黑体" panose="02010609060101010101" pitchFamily="49" charset="-122"/>
              </a:rPr>
              <a:t>RuBP</a:t>
            </a:r>
            <a:r>
              <a:rPr lang="zh-CN" altLang="en-US" sz="2400" dirty="0">
                <a:latin typeface="黑体" panose="02010609060101010101" pitchFamily="49" charset="-122"/>
                <a:ea typeface="黑体" panose="02010609060101010101" pitchFamily="49" charset="-122"/>
              </a:rPr>
              <a:t>羧化酶活性存在</a:t>
            </a:r>
            <a:r>
              <a:rPr lang="zh-CN" altLang="en-US" sz="2400" dirty="0">
                <a:solidFill>
                  <a:srgbClr val="FFFF00"/>
                </a:solidFill>
                <a:latin typeface="黑体" panose="02010609060101010101" pitchFamily="49" charset="-122"/>
                <a:ea typeface="黑体" panose="02010609060101010101" pitchFamily="49" charset="-122"/>
              </a:rPr>
              <a:t>明显差异</a:t>
            </a:r>
            <a:r>
              <a:rPr lang="zh-CN" altLang="en-US" sz="2400" dirty="0">
                <a:latin typeface="黑体" panose="02010609060101010101" pitchFamily="49" charset="-122"/>
                <a:ea typeface="黑体" panose="02010609060101010101" pitchFamily="49" charset="-122"/>
              </a:rPr>
              <a:t>等等。但叶绿体</a:t>
            </a:r>
            <a:r>
              <a:rPr lang="en-US" altLang="zh-CN" sz="2400" dirty="0">
                <a:latin typeface="黑体" panose="02010609060101010101" pitchFamily="49" charset="-122"/>
                <a:ea typeface="黑体" panose="02010609060101010101" pitchFamily="49" charset="-122"/>
              </a:rPr>
              <a:t>DNA</a:t>
            </a:r>
            <a:r>
              <a:rPr lang="zh-CN" altLang="en-US" sz="2400" dirty="0">
                <a:latin typeface="黑体" panose="02010609060101010101" pitchFamily="49" charset="-122"/>
                <a:ea typeface="黑体" panose="02010609060101010101" pitchFamily="49" charset="-122"/>
              </a:rPr>
              <a:t>缺陷</a:t>
            </a:r>
            <a:r>
              <a:rPr lang="zh-CN" altLang="en-US" sz="2400" dirty="0" smtClean="0">
                <a:latin typeface="黑体" panose="02010609060101010101" pitchFamily="49" charset="-122"/>
                <a:ea typeface="黑体" panose="02010609060101010101" pitchFamily="49" charset="-122"/>
              </a:rPr>
              <a:t>、叶绿体</a:t>
            </a:r>
            <a:r>
              <a:rPr lang="zh-CN" altLang="en-US" sz="2400" dirty="0">
                <a:latin typeface="黑体" panose="02010609060101010101" pitchFamily="49" charset="-122"/>
                <a:ea typeface="黑体" panose="02010609060101010101" pitchFamily="49" charset="-122"/>
              </a:rPr>
              <a:t>蛋白缺陷引起雄性不育的机理目前还不清楚。</a:t>
            </a:r>
            <a:endParaRPr lang="en-US" altLang="zh-CN" sz="2400" dirty="0">
              <a:latin typeface="黑体" panose="02010609060101010101" pitchFamily="49" charset="-122"/>
              <a:ea typeface="黑体" panose="02010609060101010101" pitchFamily="49" charset="-122"/>
            </a:endParaRPr>
          </a:p>
          <a:p>
            <a:pPr marL="0" lvl="0" indent="0" eaLnBrk="1" hangingPunct="1">
              <a:lnSpc>
                <a:spcPct val="140000"/>
              </a:lnSpc>
              <a:buClrTx/>
              <a:buNone/>
            </a:pPr>
            <a:endParaRPr lang="zh-CN" altLang="en-US" sz="2000" dirty="0">
              <a:latin typeface="Comic Sans MS" panose="030F0702030302020204" pitchFamily="66" charset="0"/>
              <a:ea typeface="黑体" panose="02010609060101010101" pitchFamily="49" charset="-122"/>
            </a:endParaRPr>
          </a:p>
          <a:p>
            <a:pPr marL="0" lvl="0" indent="0" eaLnBrk="1" hangingPunct="1">
              <a:buClrTx/>
              <a:buNone/>
            </a:pPr>
            <a:r>
              <a:rPr lang="en-US" altLang="zh-CN" sz="2400" dirty="0">
                <a:latin typeface="Comic Sans MS" panose="030F0702030302020204" pitchFamily="66" charset="0"/>
                <a:ea typeface="黑体" panose="02010609060101010101" pitchFamily="49" charset="-122"/>
              </a:rPr>
              <a:t> </a:t>
            </a:r>
            <a:endParaRPr lang="zh-CN" altLang="en-US" sz="2000" dirty="0">
              <a:latin typeface="Comic Sans MS" panose="030F0702030302020204" pitchFamily="66" charset="0"/>
              <a:ea typeface="黑体" panose="02010609060101010101" pitchFamily="49" charset="-122"/>
            </a:endParaRPr>
          </a:p>
          <a:p>
            <a:pPr marL="0" lvl="0" indent="0" eaLnBrk="1" hangingPunct="1">
              <a:lnSpc>
                <a:spcPct val="150000"/>
              </a:lnSpc>
              <a:buClrTx/>
              <a:buNone/>
            </a:pPr>
            <a:endParaRPr lang="zh-CN" altLang="en-US" sz="2000" dirty="0">
              <a:latin typeface="Comic Sans MS" panose="030F0702030302020204" pitchFamily="66" charset="0"/>
              <a:ea typeface="黑体" panose="02010609060101010101" pitchFamily="49" charset="-122"/>
            </a:endParaRPr>
          </a:p>
          <a:p>
            <a:pPr marL="0" lvl="0" indent="0" eaLnBrk="1" hangingPunct="1">
              <a:spcBef>
                <a:spcPct val="50000"/>
              </a:spcBef>
              <a:buClrTx/>
              <a:buNone/>
            </a:pPr>
            <a:endParaRPr lang="en-US" altLang="zh-CN" sz="2000" dirty="0">
              <a:latin typeface="Comic Sans MS" panose="030F0702030302020204" pitchFamily="66" charset="0"/>
              <a:ea typeface="黑体" panose="02010609060101010101" pitchFamily="49"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p:cNvSpPr>
            <a:spLocks noGrp="1"/>
          </p:cNvSpPr>
          <p:nvPr>
            <p:ph type="title"/>
          </p:nvPr>
        </p:nvSpPr>
        <p:spPr>
          <a:xfrm>
            <a:off x="457200" y="457200"/>
            <a:ext cx="8229600" cy="1143000"/>
          </a:xfrm>
          <a:ln/>
        </p:spPr>
        <p:txBody>
          <a:bodyPr vert="horz" wrap="square" lIns="91440" tIns="45720" rIns="91440" bIns="45720" anchor="ctr" anchorCtr="0"/>
          <a:lstStyle/>
          <a:p>
            <a:r>
              <a:rPr lang="zh-CN" altLang="en-US" sz="3200" b="1" dirty="0">
                <a:solidFill>
                  <a:srgbClr val="FFFF00"/>
                </a:solidFill>
                <a:latin typeface="黑体" panose="02010609060101010101" pitchFamily="49" charset="-122"/>
                <a:ea typeface="黑体" panose="02010609060101010101" pitchFamily="49" charset="-122"/>
              </a:rPr>
              <a:t>杂交水稻雄性不育机理研究进展</a:t>
            </a:r>
            <a:endParaRPr lang="zh-CN" altLang="en-US" sz="3200" b="1" dirty="0">
              <a:latin typeface="黑体" panose="02010609060101010101" pitchFamily="49" charset="-122"/>
              <a:ea typeface="黑体" panose="02010609060101010101" pitchFamily="49" charset="-122"/>
            </a:endParaRPr>
          </a:p>
        </p:txBody>
      </p:sp>
      <p:sp>
        <p:nvSpPr>
          <p:cNvPr id="69635" name="内容占位符 2"/>
          <p:cNvSpPr>
            <a:spLocks noGrp="1"/>
          </p:cNvSpPr>
          <p:nvPr>
            <p:ph idx="1"/>
          </p:nvPr>
        </p:nvSpPr>
        <p:spPr>
          <a:xfrm>
            <a:off x="228600" y="1600200"/>
            <a:ext cx="8915400" cy="4495800"/>
          </a:xfrm>
          <a:ln/>
        </p:spPr>
        <p:txBody>
          <a:bodyPr vert="horz" wrap="square" lIns="91440" tIns="45720" rIns="91440" bIns="45720" anchor="t" anchorCtr="0"/>
          <a:lstStyle/>
          <a:p>
            <a:pPr marL="0" indent="0">
              <a:lnSpc>
                <a:spcPts val="2800"/>
              </a:lnSpc>
              <a:buNone/>
            </a:pPr>
            <a:r>
              <a:rPr lang="en-US" altLang="zh-CN" sz="2800" b="1" dirty="0" smtClean="0">
                <a:latin typeface="黑体" panose="02010609060101010101" pitchFamily="49" charset="-122"/>
                <a:ea typeface="黑体" panose="02010609060101010101" pitchFamily="49" charset="-122"/>
              </a:rPr>
              <a:t>1</a:t>
            </a:r>
            <a:r>
              <a:rPr lang="en-US" altLang="zh-CN" sz="2800" dirty="0" smtClean="0">
                <a:latin typeface="黑体" panose="02010609060101010101" pitchFamily="49" charset="-122"/>
                <a:ea typeface="黑体" panose="02010609060101010101" pitchFamily="49" charset="-122"/>
              </a:rPr>
              <a:t>.</a:t>
            </a:r>
            <a:r>
              <a:rPr lang="en-US" altLang="zh-CN" sz="2400" dirty="0" smtClean="0">
                <a:latin typeface="黑体" panose="02010609060101010101" pitchFamily="49" charset="-122"/>
                <a:ea typeface="黑体" panose="02010609060101010101" pitchFamily="49" charset="-122"/>
              </a:rPr>
              <a:t>2006</a:t>
            </a:r>
            <a:r>
              <a:rPr lang="zh-CN" altLang="zh-CN" sz="2400" dirty="0" smtClean="0">
                <a:latin typeface="黑体" panose="02010609060101010101" pitchFamily="49" charset="-122"/>
                <a:ea typeface="黑体" panose="02010609060101010101" pitchFamily="49" charset="-122"/>
              </a:rPr>
              <a:t>年，刘耀光研究组的结果揭示：在</a:t>
            </a:r>
            <a:r>
              <a:rPr lang="en-US" altLang="zh-CN" sz="2400" dirty="0" smtClean="0">
                <a:latin typeface="黑体" panose="02010609060101010101" pitchFamily="49" charset="-122"/>
                <a:ea typeface="黑体" panose="02010609060101010101" pitchFamily="49" charset="-122"/>
              </a:rPr>
              <a:t>BT</a:t>
            </a:r>
            <a:r>
              <a:rPr lang="zh-CN" altLang="zh-CN" sz="2400" dirty="0" smtClean="0">
                <a:latin typeface="黑体" panose="02010609060101010101" pitchFamily="49" charset="-122"/>
                <a:ea typeface="黑体" panose="02010609060101010101" pitchFamily="49" charset="-122"/>
              </a:rPr>
              <a:t>（</a:t>
            </a:r>
            <a:r>
              <a:rPr lang="en-US" altLang="zh-CN" sz="2400" dirty="0" err="1" smtClean="0">
                <a:latin typeface="黑体" panose="02010609060101010101" pitchFamily="49" charset="-122"/>
                <a:ea typeface="黑体" panose="02010609060101010101" pitchFamily="49" charset="-122"/>
              </a:rPr>
              <a:t>Boro</a:t>
            </a:r>
            <a:r>
              <a:rPr lang="en-US" altLang="zh-CN" sz="2400" dirty="0" smtClean="0">
                <a:latin typeface="黑体" panose="02010609060101010101" pitchFamily="49" charset="-122"/>
                <a:ea typeface="黑体" panose="02010609060101010101" pitchFamily="49" charset="-122"/>
              </a:rPr>
              <a:t> II</a:t>
            </a:r>
            <a:r>
              <a:rPr lang="zh-CN" altLang="zh-CN" sz="2400" dirty="0" smtClean="0">
                <a:latin typeface="黑体" panose="02010609060101010101" pitchFamily="49" charset="-122"/>
                <a:ea typeface="黑体" panose="02010609060101010101" pitchFamily="49" charset="-122"/>
              </a:rPr>
              <a:t>）型细胞质雄性不育水稻里有</a:t>
            </a:r>
            <a:r>
              <a:rPr lang="zh-CN" altLang="zh-CN" sz="2400" dirty="0" smtClean="0">
                <a:solidFill>
                  <a:srgbClr val="FFFF00"/>
                </a:solidFill>
                <a:latin typeface="黑体" panose="02010609060101010101" pitchFamily="49" charset="-122"/>
                <a:ea typeface="黑体" panose="02010609060101010101" pitchFamily="49" charset="-122"/>
              </a:rPr>
              <a:t>一个异常的线粒体的开放读码框 —— </a:t>
            </a:r>
            <a:r>
              <a:rPr lang="en-US" altLang="zh-CN" sz="2400" i="1" dirty="0" smtClean="0">
                <a:solidFill>
                  <a:srgbClr val="FFFF00"/>
                </a:solidFill>
                <a:latin typeface="黑体" panose="02010609060101010101" pitchFamily="49" charset="-122"/>
                <a:ea typeface="黑体" panose="02010609060101010101" pitchFamily="49" charset="-122"/>
              </a:rPr>
              <a:t>orf79</a:t>
            </a:r>
            <a:r>
              <a:rPr lang="zh-CN" altLang="zh-CN" sz="2400" dirty="0" smtClean="0">
                <a:solidFill>
                  <a:srgbClr val="FFFF00"/>
                </a:solidFill>
                <a:latin typeface="黑体" panose="02010609060101010101" pitchFamily="49" charset="-122"/>
                <a:ea typeface="黑体" panose="02010609060101010101" pitchFamily="49" charset="-122"/>
              </a:rPr>
              <a:t>，</a:t>
            </a:r>
            <a:r>
              <a:rPr lang="zh-CN" altLang="zh-CN" sz="2400" dirty="0" smtClean="0">
                <a:latin typeface="黑体" panose="02010609060101010101" pitchFamily="49" charset="-122"/>
                <a:ea typeface="黑体" panose="02010609060101010101" pitchFamily="49" charset="-122"/>
              </a:rPr>
              <a:t>它和</a:t>
            </a:r>
            <a:r>
              <a:rPr lang="en-US" altLang="zh-CN" sz="2400" i="1" dirty="0" smtClean="0">
                <a:latin typeface="黑体" panose="02010609060101010101" pitchFamily="49" charset="-122"/>
                <a:ea typeface="黑体" panose="02010609060101010101" pitchFamily="49" charset="-122"/>
              </a:rPr>
              <a:t>atp6</a:t>
            </a:r>
            <a:r>
              <a:rPr lang="zh-CN" altLang="zh-CN" sz="2400" dirty="0" smtClean="0">
                <a:latin typeface="黑体" panose="02010609060101010101" pitchFamily="49" charset="-122"/>
                <a:ea typeface="黑体" panose="02010609060101010101" pitchFamily="49" charset="-122"/>
              </a:rPr>
              <a:t>基因共转录，编码一个细胞毒素肽。经转基因植株证实 </a:t>
            </a:r>
            <a:r>
              <a:rPr lang="en-US" altLang="zh-CN" sz="2400" i="1" dirty="0" smtClean="0">
                <a:latin typeface="黑体" panose="02010609060101010101" pitchFamily="49" charset="-122"/>
                <a:ea typeface="黑体" panose="02010609060101010101" pitchFamily="49" charset="-122"/>
              </a:rPr>
              <a:t>orf79 </a:t>
            </a:r>
            <a:r>
              <a:rPr lang="zh-CN" altLang="zh-CN" sz="2400" dirty="0" smtClean="0">
                <a:latin typeface="黑体" panose="02010609060101010101" pitchFamily="49" charset="-122"/>
                <a:ea typeface="黑体" panose="02010609060101010101" pitchFamily="49" charset="-122"/>
              </a:rPr>
              <a:t>在水稻中表达导致花粉呈雄配子体雄性不育。</a:t>
            </a:r>
            <a:endParaRPr lang="en-US" altLang="zh-CN" sz="2400" dirty="0" smtClean="0">
              <a:latin typeface="黑体" panose="02010609060101010101" pitchFamily="49" charset="-122"/>
              <a:ea typeface="黑体" panose="02010609060101010101" pitchFamily="49" charset="-122"/>
            </a:endParaRPr>
          </a:p>
          <a:p>
            <a:pPr marL="0" indent="0">
              <a:lnSpc>
                <a:spcPts val="2800"/>
              </a:lnSpc>
              <a:buNone/>
            </a:pPr>
            <a:endParaRPr lang="en-US" altLang="zh-CN" sz="2400" dirty="0">
              <a:latin typeface="黑体" panose="02010609060101010101" pitchFamily="49" charset="-122"/>
              <a:ea typeface="黑体" panose="02010609060101010101" pitchFamily="49" charset="-122"/>
            </a:endParaRPr>
          </a:p>
          <a:p>
            <a:pPr marL="0" indent="0">
              <a:lnSpc>
                <a:spcPts val="2800"/>
              </a:lnSpc>
              <a:buNone/>
            </a:pPr>
            <a:r>
              <a:rPr lang="zh-CN" altLang="zh-CN" sz="2400" dirty="0">
                <a:latin typeface="黑体" panose="02010609060101010101" pitchFamily="49" charset="-122"/>
                <a:ea typeface="黑体" panose="02010609060101010101" pitchFamily="49" charset="-122"/>
              </a:rPr>
              <a:t>同时，该研究在第</a:t>
            </a:r>
            <a:r>
              <a:rPr lang="en-US" altLang="zh-CN" sz="2400" dirty="0">
                <a:latin typeface="黑体" panose="02010609060101010101" pitchFamily="49" charset="-122"/>
                <a:ea typeface="黑体" panose="02010609060101010101" pitchFamily="49" charset="-122"/>
              </a:rPr>
              <a:t>10 </a:t>
            </a:r>
            <a:r>
              <a:rPr lang="zh-CN" altLang="zh-CN" sz="2400" dirty="0">
                <a:latin typeface="黑体" panose="02010609060101010101" pitchFamily="49" charset="-122"/>
                <a:ea typeface="黑体" panose="02010609060101010101" pitchFamily="49" charset="-122"/>
              </a:rPr>
              <a:t>号染色体</a:t>
            </a:r>
            <a:r>
              <a:rPr lang="en-US" altLang="zh-CN" sz="2400" i="1" dirty="0">
                <a:latin typeface="黑体" panose="02010609060101010101" pitchFamily="49" charset="-122"/>
                <a:ea typeface="黑体" panose="02010609060101010101" pitchFamily="49" charset="-122"/>
              </a:rPr>
              <a:t>Rf-1</a:t>
            </a:r>
            <a:r>
              <a:rPr lang="zh-CN" altLang="zh-CN" sz="2400" dirty="0">
                <a:latin typeface="黑体" panose="02010609060101010101" pitchFamily="49" charset="-122"/>
                <a:ea typeface="黑体" panose="02010609060101010101" pitchFamily="49" charset="-122"/>
              </a:rPr>
              <a:t>位点上发现一个编码含</a:t>
            </a:r>
            <a:r>
              <a:rPr lang="en-US" altLang="zh-CN" sz="2400" dirty="0">
                <a:latin typeface="黑体" panose="02010609060101010101" pitchFamily="49" charset="-122"/>
                <a:ea typeface="黑体" panose="02010609060101010101" pitchFamily="49" charset="-122"/>
              </a:rPr>
              <a:t>PPR</a:t>
            </a:r>
            <a:r>
              <a:rPr lang="zh-CN" altLang="zh-CN" sz="2400" dirty="0">
                <a:latin typeface="黑体" panose="02010609060101010101" pitchFamily="49" charset="-122"/>
                <a:ea typeface="黑体" panose="02010609060101010101" pitchFamily="49" charset="-122"/>
              </a:rPr>
              <a:t>蛋白（</a:t>
            </a:r>
            <a:r>
              <a:rPr lang="en-US" altLang="zh-CN" sz="2400" dirty="0">
                <a:latin typeface="黑体" panose="02010609060101010101" pitchFamily="49" charset="-122"/>
                <a:ea typeface="黑体" panose="02010609060101010101" pitchFamily="49" charset="-122"/>
              </a:rPr>
              <a:t>Pentatricopeptide repeats protein</a:t>
            </a:r>
            <a:r>
              <a:rPr lang="zh-CN" altLang="zh-CN" sz="2400" dirty="0">
                <a:latin typeface="黑体" panose="02010609060101010101" pitchFamily="49" charset="-122"/>
                <a:ea typeface="黑体" panose="02010609060101010101" pitchFamily="49" charset="-122"/>
              </a:rPr>
              <a:t>）的多基因簇，其中至少有</a:t>
            </a:r>
            <a:r>
              <a:rPr lang="en-US" altLang="zh-CN" sz="2400" dirty="0">
                <a:latin typeface="黑体" panose="02010609060101010101" pitchFamily="49" charset="-122"/>
                <a:ea typeface="黑体" panose="02010609060101010101" pitchFamily="49" charset="-122"/>
              </a:rPr>
              <a:t>2</a:t>
            </a:r>
            <a:r>
              <a:rPr lang="zh-CN" altLang="zh-CN" sz="2400" dirty="0">
                <a:latin typeface="黑体" panose="02010609060101010101" pitchFamily="49" charset="-122"/>
                <a:ea typeface="黑体" panose="02010609060101010101" pitchFamily="49" charset="-122"/>
              </a:rPr>
              <a:t>个成员</a:t>
            </a:r>
            <a:r>
              <a:rPr lang="en-US" altLang="zh-CN" sz="2400" i="1" dirty="0">
                <a:latin typeface="黑体" panose="02010609060101010101" pitchFamily="49" charset="-122"/>
                <a:ea typeface="黑体" panose="02010609060101010101" pitchFamily="49" charset="-122"/>
              </a:rPr>
              <a:t>Rf1a</a:t>
            </a:r>
            <a:r>
              <a:rPr lang="zh-CN" altLang="zh-CN" sz="2400" dirty="0">
                <a:latin typeface="黑体" panose="02010609060101010101" pitchFamily="49" charset="-122"/>
                <a:ea typeface="黑体" panose="02010609060101010101" pitchFamily="49" charset="-122"/>
              </a:rPr>
              <a:t>和</a:t>
            </a:r>
            <a:r>
              <a:rPr lang="en-US" altLang="zh-CN" sz="2400" i="1" dirty="0">
                <a:latin typeface="黑体" panose="02010609060101010101" pitchFamily="49" charset="-122"/>
                <a:ea typeface="黑体" panose="02010609060101010101" pitchFamily="49" charset="-122"/>
              </a:rPr>
              <a:t>Rf1b</a:t>
            </a:r>
            <a:r>
              <a:rPr lang="en-US" altLang="zh-CN" sz="2400" dirty="0">
                <a:latin typeface="黑体" panose="02010609060101010101" pitchFamily="49" charset="-122"/>
                <a:ea typeface="黑体" panose="02010609060101010101" pitchFamily="49" charset="-122"/>
              </a:rPr>
              <a:t> </a:t>
            </a:r>
            <a:r>
              <a:rPr lang="zh-CN" altLang="zh-CN" sz="2400" dirty="0">
                <a:latin typeface="黑体" panose="02010609060101010101" pitchFamily="49" charset="-122"/>
                <a:ea typeface="黑体" panose="02010609060101010101" pitchFamily="49" charset="-122"/>
              </a:rPr>
              <a:t>被证明对</a:t>
            </a:r>
            <a:r>
              <a:rPr lang="en-US" altLang="zh-CN" sz="2400" dirty="0">
                <a:latin typeface="黑体" panose="02010609060101010101" pitchFamily="49" charset="-122"/>
                <a:ea typeface="黑体" panose="02010609060101010101" pitchFamily="49" charset="-122"/>
              </a:rPr>
              <a:t>BT</a:t>
            </a:r>
            <a:r>
              <a:rPr lang="zh-CN" altLang="zh-CN" sz="2400" dirty="0">
                <a:latin typeface="黑体" panose="02010609060101010101" pitchFamily="49" charset="-122"/>
                <a:ea typeface="黑体" panose="02010609060101010101" pitchFamily="49" charset="-122"/>
              </a:rPr>
              <a:t>型有育性恢复功能。</a:t>
            </a:r>
            <a:r>
              <a:rPr lang="en-US" altLang="zh-CN" sz="2400" i="1" dirty="0">
                <a:latin typeface="黑体" panose="02010609060101010101" pitchFamily="49" charset="-122"/>
                <a:ea typeface="黑体" panose="02010609060101010101" pitchFamily="49" charset="-122"/>
              </a:rPr>
              <a:t>Rf1a</a:t>
            </a:r>
            <a:r>
              <a:rPr lang="zh-CN" altLang="zh-CN" sz="2400" dirty="0">
                <a:latin typeface="黑体" panose="02010609060101010101" pitchFamily="49" charset="-122"/>
                <a:ea typeface="黑体" panose="02010609060101010101" pitchFamily="49" charset="-122"/>
              </a:rPr>
              <a:t>和</a:t>
            </a:r>
            <a:r>
              <a:rPr lang="en-US" altLang="zh-CN" sz="2400" i="1" dirty="0">
                <a:latin typeface="黑体" panose="02010609060101010101" pitchFamily="49" charset="-122"/>
                <a:ea typeface="黑体" panose="02010609060101010101" pitchFamily="49" charset="-122"/>
              </a:rPr>
              <a:t>Rf1b</a:t>
            </a:r>
            <a:r>
              <a:rPr lang="zh-CN" altLang="zh-CN" sz="2400" dirty="0">
                <a:latin typeface="黑体" panose="02010609060101010101" pitchFamily="49" charset="-122"/>
                <a:ea typeface="黑体" panose="02010609060101010101" pitchFamily="49" charset="-122"/>
              </a:rPr>
              <a:t>编码的</a:t>
            </a:r>
            <a:r>
              <a:rPr lang="en-US" altLang="zh-CN" sz="2400" dirty="0">
                <a:latin typeface="黑体" panose="02010609060101010101" pitchFamily="49" charset="-122"/>
                <a:ea typeface="黑体" panose="02010609060101010101" pitchFamily="49" charset="-122"/>
              </a:rPr>
              <a:t>2</a:t>
            </a:r>
            <a:r>
              <a:rPr lang="zh-CN" altLang="zh-CN" sz="2400" dirty="0">
                <a:latin typeface="黑体" panose="02010609060101010101" pitchFamily="49" charset="-122"/>
                <a:ea typeface="黑体" panose="02010609060101010101" pitchFamily="49" charset="-122"/>
              </a:rPr>
              <a:t>个蛋白：</a:t>
            </a:r>
            <a:r>
              <a:rPr lang="en-US" altLang="zh-CN" sz="2400" dirty="0">
                <a:latin typeface="黑体" panose="02010609060101010101" pitchFamily="49" charset="-122"/>
                <a:ea typeface="黑体" panose="02010609060101010101" pitchFamily="49" charset="-122"/>
              </a:rPr>
              <a:t>RF1A</a:t>
            </a:r>
            <a:r>
              <a:rPr lang="zh-CN" altLang="zh-CN" sz="2400" dirty="0">
                <a:latin typeface="黑体" panose="02010609060101010101" pitchFamily="49" charset="-122"/>
                <a:ea typeface="黑体" panose="02010609060101010101" pitchFamily="49" charset="-122"/>
              </a:rPr>
              <a:t>和</a:t>
            </a:r>
            <a:r>
              <a:rPr lang="en-US" altLang="zh-CN" sz="2400" dirty="0">
                <a:latin typeface="黑体" panose="02010609060101010101" pitchFamily="49" charset="-122"/>
                <a:ea typeface="黑体" panose="02010609060101010101" pitchFamily="49" charset="-122"/>
              </a:rPr>
              <a:t>RF1B</a:t>
            </a:r>
            <a:r>
              <a:rPr lang="zh-CN" altLang="zh-CN" sz="2400" dirty="0">
                <a:latin typeface="黑体" panose="02010609060101010101" pitchFamily="49" charset="-122"/>
                <a:ea typeface="黑体" panose="02010609060101010101" pitchFamily="49" charset="-122"/>
              </a:rPr>
              <a:t>均定位在线粒体中。其中RF1A 以内切方式切断B-atp6/orf79的mRNA 来阻止ORF79 蛋白的产生而使育性恢复，而RF1B 则通过降解B-atp6/orf79的mRNA使育性恢复。</a:t>
            </a:r>
          </a:p>
          <a:p>
            <a:pPr marL="0" indent="0">
              <a:lnSpc>
                <a:spcPts val="2800"/>
              </a:lnSpc>
              <a:buNone/>
            </a:pPr>
            <a:endParaRPr lang="zh-CN" altLang="en-US" sz="2000" dirty="0"/>
          </a:p>
        </p:txBody>
      </p:sp>
    </p:spTree>
    <p:extLst>
      <p:ext uri="{BB962C8B-B14F-4D97-AF65-F5344CB8AC3E}">
        <p14:creationId xmlns:p14="http://schemas.microsoft.com/office/powerpoint/2010/main" val="25526717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200237" y="2169897"/>
            <a:ext cx="1600158" cy="1603611"/>
          </a:xfrm>
          <a:prstGeom prst="rect">
            <a:avLst/>
          </a:prstGeom>
        </p:spPr>
      </p:pic>
      <p:cxnSp>
        <p:nvCxnSpPr>
          <p:cNvPr id="70661" name="直接箭头连接符 5"/>
          <p:cNvCxnSpPr/>
          <p:nvPr/>
        </p:nvCxnSpPr>
        <p:spPr>
          <a:xfrm flipH="1" flipV="1">
            <a:off x="2360901" y="2079344"/>
            <a:ext cx="990537" cy="838133"/>
          </a:xfrm>
          <a:prstGeom prst="straightConnector1">
            <a:avLst/>
          </a:prstGeom>
          <a:ln w="38100" cap="flat" cmpd="sng">
            <a:solidFill>
              <a:srgbClr val="FF0000"/>
            </a:solidFill>
            <a:prstDash val="solid"/>
            <a:headEnd type="none" w="med" len="med"/>
            <a:tailEnd type="arrow" w="med" len="med"/>
          </a:ln>
        </p:spPr>
      </p:cxnSp>
      <p:sp>
        <p:nvSpPr>
          <p:cNvPr id="70662" name="TextBox 6"/>
          <p:cNvSpPr txBox="1"/>
          <p:nvPr/>
        </p:nvSpPr>
        <p:spPr>
          <a:xfrm>
            <a:off x="1600200" y="1752600"/>
            <a:ext cx="760701" cy="398759"/>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a:spcBef>
                <a:spcPct val="0"/>
              </a:spcBef>
              <a:buClrTx/>
              <a:buNone/>
            </a:pPr>
            <a:r>
              <a:rPr lang="en-US" altLang="zh-CN" sz="2000" i="1" dirty="0">
                <a:solidFill>
                  <a:srgbClr val="FFFF00"/>
                </a:solidFill>
                <a:ea typeface="黑体" panose="02010609060101010101" pitchFamily="49" charset="-122"/>
              </a:rPr>
              <a:t>orf79</a:t>
            </a:r>
            <a:endParaRPr lang="zh-CN" altLang="en-US" sz="2000" dirty="0">
              <a:solidFill>
                <a:srgbClr val="FFFF00"/>
              </a:solidFill>
            </a:endParaRPr>
          </a:p>
        </p:txBody>
      </p:sp>
      <p:cxnSp>
        <p:nvCxnSpPr>
          <p:cNvPr id="70663" name="直接箭头连接符 8"/>
          <p:cNvCxnSpPr/>
          <p:nvPr/>
        </p:nvCxnSpPr>
        <p:spPr>
          <a:xfrm flipV="1">
            <a:off x="4377300" y="2227487"/>
            <a:ext cx="1523903" cy="685745"/>
          </a:xfrm>
          <a:prstGeom prst="straightConnector1">
            <a:avLst/>
          </a:prstGeom>
          <a:ln w="38100" cap="flat" cmpd="sng">
            <a:solidFill>
              <a:srgbClr val="FF0000"/>
            </a:solidFill>
            <a:prstDash val="solid"/>
            <a:headEnd type="none" w="med" len="med"/>
            <a:tailEnd type="arrow" w="med" len="med"/>
          </a:ln>
        </p:spPr>
      </p:cxnSp>
      <p:sp>
        <p:nvSpPr>
          <p:cNvPr id="70664" name="TextBox 9"/>
          <p:cNvSpPr txBox="1"/>
          <p:nvPr/>
        </p:nvSpPr>
        <p:spPr>
          <a:xfrm>
            <a:off x="5901203" y="2079344"/>
            <a:ext cx="662280" cy="398759"/>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a:spcBef>
                <a:spcPct val="0"/>
              </a:spcBef>
              <a:buClrTx/>
              <a:buNone/>
            </a:pPr>
            <a:r>
              <a:rPr lang="en-US" altLang="zh-CN" sz="2000" i="1" dirty="0">
                <a:solidFill>
                  <a:srgbClr val="FFFF00"/>
                </a:solidFill>
              </a:rPr>
              <a:t>RF1</a:t>
            </a:r>
            <a:endParaRPr lang="zh-CN" altLang="en-US" sz="2000" i="1" dirty="0">
              <a:solidFill>
                <a:srgbClr val="FFFF00"/>
              </a:solidFill>
            </a:endParaRPr>
          </a:p>
        </p:txBody>
      </p:sp>
      <p:sp>
        <p:nvSpPr>
          <p:cNvPr id="70659" name="TextBox 11"/>
          <p:cNvSpPr txBox="1"/>
          <p:nvPr/>
        </p:nvSpPr>
        <p:spPr>
          <a:xfrm>
            <a:off x="1600200" y="4495800"/>
            <a:ext cx="5540375"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a:spcBef>
                <a:spcPct val="0"/>
              </a:spcBef>
              <a:buClrTx/>
              <a:buNone/>
            </a:pPr>
            <a:r>
              <a:rPr lang="zh-CN" altLang="en-US" b="1" dirty="0">
                <a:solidFill>
                  <a:srgbClr val="FFFF00"/>
                </a:solidFill>
              </a:rPr>
              <a:t>水稻核质雄性不育系遗传机制</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内容占位符 2"/>
          <p:cNvSpPr>
            <a:spLocks noGrp="1"/>
          </p:cNvSpPr>
          <p:nvPr>
            <p:ph idx="1"/>
          </p:nvPr>
        </p:nvSpPr>
        <p:spPr>
          <a:xfrm>
            <a:off x="228600" y="762000"/>
            <a:ext cx="8915400" cy="3276600"/>
          </a:xfrm>
          <a:ln/>
        </p:spPr>
        <p:txBody>
          <a:bodyPr vert="horz" wrap="square" lIns="91440" tIns="45720" rIns="91440" bIns="45720" anchor="t" anchorCtr="0"/>
          <a:lstStyle/>
          <a:p>
            <a:pPr marL="0" indent="0">
              <a:lnSpc>
                <a:spcPts val="2500"/>
              </a:lnSpc>
              <a:spcBef>
                <a:spcPct val="30000"/>
              </a:spcBef>
              <a:buNone/>
            </a:pPr>
            <a:r>
              <a:rPr lang="en-US" altLang="zh-CN" sz="2800" dirty="0" smtClean="0">
                <a:solidFill>
                  <a:srgbClr val="FFFF00"/>
                </a:solidFill>
                <a:latin typeface="黑体" panose="02010609060101010101" pitchFamily="49" charset="-122"/>
                <a:ea typeface="黑体" panose="02010609060101010101" pitchFamily="49" charset="-122"/>
              </a:rPr>
              <a:t>2.2013</a:t>
            </a:r>
            <a:r>
              <a:rPr lang="zh-CN" altLang="en-US" sz="2800" dirty="0">
                <a:solidFill>
                  <a:srgbClr val="FFFF00"/>
                </a:solidFill>
                <a:latin typeface="黑体" panose="02010609060101010101" pitchFamily="49" charset="-122"/>
                <a:ea typeface="黑体" panose="02010609060101010101" pitchFamily="49" charset="-122"/>
              </a:rPr>
              <a:t>年</a:t>
            </a:r>
            <a:r>
              <a:rPr lang="zh-CN" altLang="zh-CN" sz="2800" dirty="0">
                <a:solidFill>
                  <a:srgbClr val="FFFF00"/>
                </a:solidFill>
                <a:latin typeface="黑体" panose="02010609060101010101" pitchFamily="49" charset="-122"/>
                <a:ea typeface="黑体" panose="02010609060101010101" pitchFamily="49" charset="-122"/>
              </a:rPr>
              <a:t>刘耀光课题组成功克隆了野败型细胞质雄性不育基因</a:t>
            </a:r>
            <a:r>
              <a:rPr lang="en-US" altLang="zh-CN" sz="2800" dirty="0">
                <a:solidFill>
                  <a:srgbClr val="FFFF00"/>
                </a:solidFill>
                <a:latin typeface="黑体" panose="02010609060101010101" pitchFamily="49" charset="-122"/>
                <a:ea typeface="黑体" panose="02010609060101010101" pitchFamily="49" charset="-122"/>
              </a:rPr>
              <a:t>WA352</a:t>
            </a:r>
          </a:p>
          <a:p>
            <a:pPr marL="0" indent="0">
              <a:lnSpc>
                <a:spcPts val="3600"/>
              </a:lnSpc>
              <a:spcBef>
                <a:spcPct val="30000"/>
              </a:spcBef>
              <a:buNone/>
            </a:pPr>
            <a:r>
              <a:rPr lang="zh-CN" altLang="zh-CN" sz="2400" dirty="0">
                <a:latin typeface="黑体" panose="02010609060101010101" pitchFamily="49" charset="-122"/>
                <a:ea typeface="黑体" panose="02010609060101010101" pitchFamily="49" charset="-122"/>
              </a:rPr>
              <a:t>研究发现，</a:t>
            </a:r>
            <a:r>
              <a:rPr lang="en-US" altLang="zh-CN" sz="2400" i="1" dirty="0">
                <a:latin typeface="Comic Sans MS" panose="030F0702030302020204" pitchFamily="66" charset="0"/>
                <a:ea typeface="黑体" panose="02010609060101010101" pitchFamily="49" charset="-122"/>
              </a:rPr>
              <a:t> WA352</a:t>
            </a:r>
            <a:r>
              <a:rPr lang="zh-CN" altLang="zh-CN" sz="2400" dirty="0">
                <a:latin typeface="Comic Sans MS" panose="030F0702030302020204" pitchFamily="66" charset="0"/>
                <a:ea typeface="黑体" panose="02010609060101010101" pitchFamily="49" charset="-122"/>
              </a:rPr>
              <a:t>是一个在野生稻线粒体基因组经多次重组事件产生的年轻新基因；我国多种类型水稻不育系如岗型、印水型，矮败型等不育系也含有相同的</a:t>
            </a:r>
            <a:r>
              <a:rPr lang="en-US" altLang="zh-CN" sz="2400" i="1" dirty="0">
                <a:latin typeface="Comic Sans MS" panose="030F0702030302020204" pitchFamily="66" charset="0"/>
                <a:ea typeface="黑体" panose="02010609060101010101" pitchFamily="49" charset="-122"/>
              </a:rPr>
              <a:t>WA352</a:t>
            </a:r>
            <a:r>
              <a:rPr lang="zh-CN" altLang="zh-CN" sz="2400" dirty="0">
                <a:latin typeface="Comic Sans MS" panose="030F0702030302020204" pitchFamily="66" charset="0"/>
                <a:ea typeface="黑体" panose="02010609060101010101" pitchFamily="49" charset="-122"/>
              </a:rPr>
              <a:t>基因，表明它们与野败型属同一</a:t>
            </a:r>
            <a:r>
              <a:rPr lang="en-US" altLang="zh-CN" sz="2400" dirty="0">
                <a:latin typeface="Comic Sans MS" panose="030F0702030302020204" pitchFamily="66" charset="0"/>
                <a:ea typeface="黑体" panose="02010609060101010101" pitchFamily="49" charset="-122"/>
              </a:rPr>
              <a:t>CMS</a:t>
            </a:r>
            <a:r>
              <a:rPr lang="zh-CN" altLang="zh-CN" sz="2400" dirty="0">
                <a:latin typeface="Comic Sans MS" panose="030F0702030302020204" pitchFamily="66" charset="0"/>
                <a:ea typeface="黑体" panose="02010609060101010101" pitchFamily="49" charset="-122"/>
              </a:rPr>
              <a:t>类型。也就是说，绝大部分的三系杂交稻都是利用基于</a:t>
            </a:r>
            <a:r>
              <a:rPr lang="en-US" altLang="zh-CN" sz="2400" i="1" dirty="0">
                <a:latin typeface="Comic Sans MS" panose="030F0702030302020204" pitchFamily="66" charset="0"/>
                <a:ea typeface="黑体" panose="02010609060101010101" pitchFamily="49" charset="-122"/>
              </a:rPr>
              <a:t>WA352</a:t>
            </a:r>
            <a:r>
              <a:rPr lang="zh-CN" altLang="zh-CN" sz="2400" dirty="0">
                <a:latin typeface="Comic Sans MS" panose="030F0702030302020204" pitchFamily="66" charset="0"/>
                <a:ea typeface="黑体" panose="02010609060101010101" pitchFamily="49" charset="-122"/>
              </a:rPr>
              <a:t>基因的雄性不育系。</a:t>
            </a:r>
            <a:endParaRPr lang="en-US" altLang="zh-CN" sz="2400" dirty="0">
              <a:latin typeface="黑体" panose="02010609060101010101" pitchFamily="49" charset="-122"/>
              <a:ea typeface="黑体" panose="02010609060101010101" pitchFamily="49" charset="-122"/>
            </a:endParaRPr>
          </a:p>
          <a:p>
            <a:pPr marL="0" indent="0">
              <a:lnSpc>
                <a:spcPts val="3600"/>
              </a:lnSpc>
              <a:spcBef>
                <a:spcPct val="30000"/>
              </a:spcBef>
              <a:buNone/>
            </a:pPr>
            <a:r>
              <a:rPr lang="en-US" altLang="zh-CN" sz="2000" dirty="0">
                <a:latin typeface="Comic Sans MS" panose="030F0702030302020204" pitchFamily="66" charset="0"/>
                <a:ea typeface="黑体" panose="02010609060101010101" pitchFamily="49" charset="-122"/>
              </a:rPr>
              <a:t>       </a:t>
            </a:r>
            <a:endParaRPr lang="zh-CN" altLang="zh-CN" sz="2000" dirty="0">
              <a:latin typeface="Comic Sans MS" panose="030F0702030302020204" pitchFamily="66" charset="0"/>
              <a:ea typeface="黑体" panose="02010609060101010101" pitchFamily="49" charset="-122"/>
            </a:endParaRPr>
          </a:p>
        </p:txBody>
      </p:sp>
      <p:sp>
        <p:nvSpPr>
          <p:cNvPr id="74755" name="矩形 4"/>
          <p:cNvSpPr/>
          <p:nvPr/>
        </p:nvSpPr>
        <p:spPr>
          <a:xfrm>
            <a:off x="457200" y="5537200"/>
            <a:ext cx="8686800" cy="396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a:spcBef>
                <a:spcPct val="0"/>
              </a:spcBef>
              <a:buClrTx/>
              <a:buNone/>
            </a:pPr>
            <a:r>
              <a:rPr lang="en-US" altLang="zh-CN" sz="2000" dirty="0">
                <a:solidFill>
                  <a:srgbClr val="FFFF00"/>
                </a:solidFill>
              </a:rPr>
              <a:t>      </a:t>
            </a:r>
            <a:endParaRPr lang="zh-CN" altLang="en-US" sz="2000" dirty="0">
              <a:solidFill>
                <a:srgbClr val="FFFF00"/>
              </a:solidFill>
            </a:endParaRPr>
          </a:p>
        </p:txBody>
      </p:sp>
      <p:pic>
        <p:nvPicPr>
          <p:cNvPr id="74756" name="Picture 5"/>
          <p:cNvPicPr>
            <a:picLocks noChangeAspect="1"/>
          </p:cNvPicPr>
          <p:nvPr/>
        </p:nvPicPr>
        <p:blipFill>
          <a:blip r:embed="rId2"/>
          <a:stretch>
            <a:fillRect/>
          </a:stretch>
        </p:blipFill>
        <p:spPr>
          <a:xfrm>
            <a:off x="838200" y="4038600"/>
            <a:ext cx="7772400" cy="2586038"/>
          </a:xfrm>
          <a:prstGeom prst="rect">
            <a:avLst/>
          </a:prstGeom>
          <a:noFill/>
          <a:ln w="9525">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
          <p:cNvSpPr>
            <a:spLocks noGrp="1"/>
          </p:cNvSpPr>
          <p:nvPr>
            <p:ph idx="1"/>
          </p:nvPr>
        </p:nvSpPr>
        <p:spPr>
          <a:xfrm>
            <a:off x="381000" y="762000"/>
            <a:ext cx="8763000" cy="5638800"/>
          </a:xfrm>
          <a:ln/>
        </p:spPr>
        <p:txBody>
          <a:bodyPr vert="horz" wrap="square" lIns="91440" tIns="45720" rIns="91440" bIns="45720" anchor="t" anchorCtr="0"/>
          <a:lstStyle/>
          <a:p>
            <a:pPr marL="0" indent="0">
              <a:lnSpc>
                <a:spcPct val="130000"/>
              </a:lnSpc>
              <a:spcBef>
                <a:spcPct val="0"/>
              </a:spcBef>
              <a:buNone/>
            </a:pPr>
            <a:r>
              <a:rPr lang="zh-CN" altLang="zh-CN" sz="2400" dirty="0">
                <a:latin typeface="黑体" panose="02010609060101010101" pitchFamily="49" charset="-122"/>
                <a:ea typeface="黑体" panose="02010609060101010101" pitchFamily="49" charset="-122"/>
              </a:rPr>
              <a:t>不育系的</a:t>
            </a:r>
            <a:r>
              <a:rPr lang="en-US" altLang="zh-CN" sz="2400" dirty="0">
                <a:latin typeface="黑体" panose="02010609060101010101" pitchFamily="49" charset="-122"/>
                <a:ea typeface="黑体" panose="02010609060101010101" pitchFamily="49" charset="-122"/>
              </a:rPr>
              <a:t>WA352 mRNA</a:t>
            </a:r>
            <a:r>
              <a:rPr lang="zh-CN" altLang="zh-CN" sz="2400" dirty="0">
                <a:latin typeface="黑体" panose="02010609060101010101" pitchFamily="49" charset="-122"/>
                <a:ea typeface="黑体" panose="02010609060101010101" pitchFamily="49" charset="-122"/>
              </a:rPr>
              <a:t>表达是组成型的，</a:t>
            </a:r>
            <a:r>
              <a:rPr lang="en-US" altLang="zh-CN" sz="2400" dirty="0">
                <a:latin typeface="黑体" panose="02010609060101010101" pitchFamily="49" charset="-122"/>
                <a:ea typeface="黑体" panose="02010609060101010101" pitchFamily="49" charset="-122"/>
              </a:rPr>
              <a:t>WA352</a:t>
            </a:r>
            <a:r>
              <a:rPr lang="zh-CN" altLang="zh-CN" sz="2400" dirty="0">
                <a:latin typeface="黑体" panose="02010609060101010101" pitchFamily="49" charset="-122"/>
                <a:ea typeface="黑体" panose="02010609060101010101" pitchFamily="49" charset="-122"/>
              </a:rPr>
              <a:t>蛋白只在花药特定时期（花粉母细胞期）的绒毡层特异积累，并与核基因编码的线粒体定位蛋白</a:t>
            </a:r>
            <a:r>
              <a:rPr lang="en-US" altLang="zh-CN" sz="2400" dirty="0">
                <a:latin typeface="黑体" panose="02010609060101010101" pitchFamily="49" charset="-122"/>
                <a:ea typeface="黑体" panose="02010609060101010101" pitchFamily="49" charset="-122"/>
              </a:rPr>
              <a:t>COX11</a:t>
            </a:r>
            <a:r>
              <a:rPr lang="zh-CN" altLang="zh-CN" sz="2400" dirty="0">
                <a:latin typeface="黑体" panose="02010609060101010101" pitchFamily="49" charset="-122"/>
                <a:ea typeface="黑体" panose="02010609060101010101" pitchFamily="49" charset="-122"/>
              </a:rPr>
              <a:t>进行互作。</a:t>
            </a:r>
            <a:r>
              <a:rPr lang="en-US" altLang="zh-CN" sz="2400" dirty="0">
                <a:latin typeface="黑体" panose="02010609060101010101" pitchFamily="49" charset="-122"/>
                <a:ea typeface="黑体" panose="02010609060101010101" pitchFamily="49" charset="-122"/>
              </a:rPr>
              <a:t>COX11</a:t>
            </a:r>
            <a:r>
              <a:rPr lang="zh-CN" altLang="zh-CN" sz="2400" dirty="0">
                <a:latin typeface="黑体" panose="02010609060101010101" pitchFamily="49" charset="-122"/>
                <a:ea typeface="黑体" panose="02010609060101010101" pitchFamily="49" charset="-122"/>
              </a:rPr>
              <a:t>具有消除活性氧的功能，是真核生物保守的一个新的细胞程序性凋亡（</a:t>
            </a:r>
            <a:r>
              <a:rPr lang="en-US" altLang="zh-CN" sz="2400" dirty="0">
                <a:latin typeface="黑体" panose="02010609060101010101" pitchFamily="49" charset="-122"/>
                <a:ea typeface="黑体" panose="02010609060101010101" pitchFamily="49" charset="-122"/>
              </a:rPr>
              <a:t>PCD</a:t>
            </a:r>
            <a:r>
              <a:rPr lang="zh-CN" altLang="zh-CN" sz="2400" dirty="0">
                <a:latin typeface="黑体" panose="02010609060101010101" pitchFamily="49" charset="-122"/>
                <a:ea typeface="黑体" panose="02010609060101010101" pitchFamily="49" charset="-122"/>
              </a:rPr>
              <a:t>）的抑制因子。这个蛋白互作干扰了</a:t>
            </a:r>
            <a:r>
              <a:rPr lang="en-US" altLang="zh-CN" sz="2400" dirty="0">
                <a:latin typeface="黑体" panose="02010609060101010101" pitchFamily="49" charset="-122"/>
                <a:ea typeface="黑体" panose="02010609060101010101" pitchFamily="49" charset="-122"/>
              </a:rPr>
              <a:t>COX11</a:t>
            </a:r>
            <a:r>
              <a:rPr lang="zh-CN" altLang="zh-CN" sz="2400" dirty="0">
                <a:latin typeface="黑体" panose="02010609060101010101" pitchFamily="49" charset="-122"/>
                <a:ea typeface="黑体" panose="02010609060101010101" pitchFamily="49" charset="-122"/>
              </a:rPr>
              <a:t>的正常功能，导致花药绒毡层线粒体的活性氧爆发和细胞色素</a:t>
            </a:r>
            <a:r>
              <a:rPr lang="en-US" altLang="zh-CN" sz="2400" dirty="0">
                <a:latin typeface="黑体" panose="02010609060101010101" pitchFamily="49" charset="-122"/>
                <a:ea typeface="黑体" panose="02010609060101010101" pitchFamily="49" charset="-122"/>
              </a:rPr>
              <a:t>c</a:t>
            </a:r>
            <a:r>
              <a:rPr lang="zh-CN" altLang="zh-CN" sz="2400" dirty="0">
                <a:latin typeface="黑体" panose="02010609060101010101" pitchFamily="49" charset="-122"/>
                <a:ea typeface="黑体" panose="02010609060101010101" pitchFamily="49" charset="-122"/>
              </a:rPr>
              <a:t>释放到细胞浆（这是</a:t>
            </a:r>
            <a:r>
              <a:rPr lang="en-US" altLang="zh-CN" sz="2400" dirty="0">
                <a:latin typeface="黑体" panose="02010609060101010101" pitchFamily="49" charset="-122"/>
                <a:ea typeface="黑体" panose="02010609060101010101" pitchFamily="49" charset="-122"/>
              </a:rPr>
              <a:t>PCD</a:t>
            </a:r>
            <a:r>
              <a:rPr lang="zh-CN" altLang="zh-CN" sz="2400" dirty="0">
                <a:latin typeface="黑体" panose="02010609060101010101" pitchFamily="49" charset="-122"/>
                <a:ea typeface="黑体" panose="02010609060101010101" pitchFamily="49" charset="-122"/>
              </a:rPr>
              <a:t>的诱导因素），提前启动</a:t>
            </a:r>
            <a:r>
              <a:rPr lang="en-US" altLang="zh-CN" sz="2400" dirty="0">
                <a:latin typeface="黑体" panose="02010609060101010101" pitchFamily="49" charset="-122"/>
                <a:ea typeface="黑体" panose="02010609060101010101" pitchFamily="49" charset="-122"/>
              </a:rPr>
              <a:t>PCD</a:t>
            </a:r>
            <a:r>
              <a:rPr lang="zh-CN" altLang="zh-CN" sz="2400" dirty="0">
                <a:latin typeface="黑体" panose="02010609060101010101" pitchFamily="49" charset="-122"/>
                <a:ea typeface="黑体" panose="02010609060101010101" pitchFamily="49" charset="-122"/>
              </a:rPr>
              <a:t>控制的绒毡层降解，从而产生花粉败育。</a:t>
            </a:r>
            <a:endParaRPr lang="en-US" altLang="zh-CN" sz="2400" dirty="0">
              <a:latin typeface="黑体" panose="02010609060101010101" pitchFamily="49" charset="-122"/>
              <a:ea typeface="黑体" panose="02010609060101010101" pitchFamily="49" charset="-122"/>
            </a:endParaRPr>
          </a:p>
          <a:p>
            <a:pPr marL="0" indent="0">
              <a:lnSpc>
                <a:spcPct val="130000"/>
              </a:lnSpc>
              <a:spcBef>
                <a:spcPct val="0"/>
              </a:spcBef>
              <a:buNone/>
            </a:pPr>
            <a:endParaRPr lang="en-US" altLang="zh-CN" sz="2400" dirty="0">
              <a:latin typeface="Comic Sans MS" panose="030F0702030302020204" pitchFamily="66" charset="0"/>
              <a:ea typeface="黑体" panose="02010609060101010101" pitchFamily="49" charset="-122"/>
            </a:endParaRPr>
          </a:p>
          <a:p>
            <a:pPr marL="0" indent="0">
              <a:lnSpc>
                <a:spcPct val="130000"/>
              </a:lnSpc>
              <a:spcBef>
                <a:spcPct val="0"/>
              </a:spcBef>
              <a:buNone/>
            </a:pPr>
            <a:r>
              <a:rPr lang="zh-CN" altLang="zh-CN" sz="2400" dirty="0">
                <a:latin typeface="黑体" panose="02010609060101010101" pitchFamily="49" charset="-122"/>
                <a:ea typeface="黑体" panose="02010609060101010101" pitchFamily="49" charset="-122"/>
              </a:rPr>
              <a:t>而</a:t>
            </a:r>
            <a:r>
              <a:rPr lang="en-US" altLang="zh-CN" sz="2400" dirty="0">
                <a:latin typeface="黑体" panose="02010609060101010101" pitchFamily="49" charset="-122"/>
                <a:ea typeface="黑体" panose="02010609060101010101" pitchFamily="49" charset="-122"/>
              </a:rPr>
              <a:t>2</a:t>
            </a:r>
            <a:r>
              <a:rPr lang="zh-CN" altLang="zh-CN" sz="2400" dirty="0">
                <a:latin typeface="黑体" panose="02010609060101010101" pitchFamily="49" charset="-122"/>
                <a:ea typeface="黑体" panose="02010609060101010101" pitchFamily="49" charset="-122"/>
              </a:rPr>
              <a:t>个恢复基因</a:t>
            </a:r>
            <a:r>
              <a:rPr lang="en-US" altLang="zh-CN" sz="2400" i="1" dirty="0">
                <a:latin typeface="黑体" panose="02010609060101010101" pitchFamily="49" charset="-122"/>
                <a:ea typeface="黑体" panose="02010609060101010101" pitchFamily="49" charset="-122"/>
              </a:rPr>
              <a:t>Rf3</a:t>
            </a:r>
            <a:r>
              <a:rPr lang="zh-CN" altLang="zh-CN" sz="2400" dirty="0">
                <a:latin typeface="黑体" panose="02010609060101010101" pitchFamily="49" charset="-122"/>
                <a:ea typeface="黑体" panose="02010609060101010101" pitchFamily="49" charset="-122"/>
              </a:rPr>
              <a:t>与</a:t>
            </a:r>
            <a:r>
              <a:rPr lang="en-US" altLang="zh-CN" sz="2400" i="1" dirty="0">
                <a:latin typeface="黑体" panose="02010609060101010101" pitchFamily="49" charset="-122"/>
                <a:ea typeface="黑体" panose="02010609060101010101" pitchFamily="49" charset="-122"/>
              </a:rPr>
              <a:t>Rf4</a:t>
            </a:r>
            <a:r>
              <a:rPr lang="zh-CN" altLang="zh-CN" sz="2400" dirty="0">
                <a:latin typeface="黑体" panose="02010609060101010101" pitchFamily="49" charset="-122"/>
                <a:ea typeface="黑体" panose="02010609060101010101" pitchFamily="49" charset="-122"/>
              </a:rPr>
              <a:t>以不同机理抑制</a:t>
            </a:r>
            <a:r>
              <a:rPr lang="en-US" altLang="zh-CN" sz="2400" i="1" dirty="0">
                <a:latin typeface="黑体" panose="02010609060101010101" pitchFamily="49" charset="-122"/>
                <a:ea typeface="黑体" panose="02010609060101010101" pitchFamily="49" charset="-122"/>
              </a:rPr>
              <a:t>WA352</a:t>
            </a:r>
            <a:r>
              <a:rPr lang="zh-CN" altLang="zh-CN" sz="2400" dirty="0">
                <a:latin typeface="黑体" panose="02010609060101010101" pitchFamily="49" charset="-122"/>
                <a:ea typeface="黑体" panose="02010609060101010101" pitchFamily="49" charset="-122"/>
              </a:rPr>
              <a:t>表达而恢复育性。</a:t>
            </a:r>
            <a:endParaRPr lang="en-US" altLang="zh-CN" sz="2400" dirty="0">
              <a:latin typeface="黑体" panose="02010609060101010101" pitchFamily="49" charset="-122"/>
              <a:ea typeface="黑体" panose="02010609060101010101" pitchFamily="49" charset="-122"/>
            </a:endParaRPr>
          </a:p>
          <a:p>
            <a:pPr marL="0" indent="0">
              <a:lnSpc>
                <a:spcPct val="130000"/>
              </a:lnSpc>
              <a:spcBef>
                <a:spcPct val="0"/>
              </a:spcBef>
              <a:buNone/>
            </a:pPr>
            <a:r>
              <a:rPr lang="en-US" altLang="zh-CN" sz="2400" dirty="0">
                <a:latin typeface="黑体" panose="02010609060101010101" pitchFamily="49" charset="-122"/>
                <a:ea typeface="黑体" panose="02010609060101010101" pitchFamily="49" charset="-122"/>
              </a:rPr>
              <a:t>RF3</a:t>
            </a:r>
            <a:r>
              <a:rPr lang="zh-CN" altLang="en-US" sz="2400" dirty="0">
                <a:latin typeface="黑体" panose="02010609060101010101" pitchFamily="49" charset="-122"/>
                <a:ea typeface="黑体" panose="02010609060101010101" pitchFamily="49" charset="-122"/>
              </a:rPr>
              <a:t>降低</a:t>
            </a:r>
            <a:r>
              <a:rPr lang="en-US" altLang="zh-CN" sz="2400" dirty="0">
                <a:latin typeface="黑体" panose="02010609060101010101" pitchFamily="49" charset="-122"/>
                <a:ea typeface="黑体" panose="02010609060101010101" pitchFamily="49" charset="-122"/>
              </a:rPr>
              <a:t>WA352</a:t>
            </a:r>
            <a:r>
              <a:rPr lang="zh-CN" altLang="en-US" sz="2400" dirty="0">
                <a:latin typeface="黑体" panose="02010609060101010101" pitchFamily="49" charset="-122"/>
                <a:ea typeface="黑体" panose="02010609060101010101" pitchFamily="49" charset="-122"/>
              </a:rPr>
              <a:t>的蛋白水平， </a:t>
            </a:r>
            <a:r>
              <a:rPr lang="en-US" altLang="zh-CN" sz="2400" dirty="0">
                <a:latin typeface="黑体" panose="02010609060101010101" pitchFamily="49" charset="-122"/>
                <a:ea typeface="黑体" panose="02010609060101010101" pitchFamily="49" charset="-122"/>
              </a:rPr>
              <a:t>RF4</a:t>
            </a:r>
            <a:r>
              <a:rPr lang="zh-CN" altLang="en-US" sz="2400" dirty="0">
                <a:latin typeface="黑体" panose="02010609060101010101" pitchFamily="49" charset="-122"/>
                <a:ea typeface="黑体" panose="02010609060101010101" pitchFamily="49" charset="-122"/>
              </a:rPr>
              <a:t>降低</a:t>
            </a:r>
            <a:r>
              <a:rPr lang="en-US" altLang="zh-CN" sz="2400" dirty="0">
                <a:latin typeface="黑体" panose="02010609060101010101" pitchFamily="49" charset="-122"/>
                <a:ea typeface="黑体" panose="02010609060101010101" pitchFamily="49" charset="-122"/>
              </a:rPr>
              <a:t>WA352</a:t>
            </a:r>
            <a:r>
              <a:rPr lang="zh-CN" altLang="en-US" sz="2400" dirty="0">
                <a:latin typeface="黑体" panose="02010609060101010101" pitchFamily="49" charset="-122"/>
                <a:ea typeface="黑体" panose="02010609060101010101" pitchFamily="49" charset="-122"/>
              </a:rPr>
              <a:t>的</a:t>
            </a:r>
            <a:r>
              <a:rPr lang="en-US" altLang="zh-CN" sz="2400" dirty="0">
                <a:latin typeface="黑体" panose="02010609060101010101" pitchFamily="49" charset="-122"/>
                <a:ea typeface="黑体" panose="02010609060101010101" pitchFamily="49" charset="-122"/>
              </a:rPr>
              <a:t>mRNA</a:t>
            </a:r>
            <a:r>
              <a:rPr lang="zh-CN" altLang="en-US" sz="2400" dirty="0">
                <a:latin typeface="黑体" panose="02010609060101010101" pitchFamily="49" charset="-122"/>
                <a:ea typeface="黑体" panose="02010609060101010101" pitchFamily="49" charset="-122"/>
              </a:rPr>
              <a:t>水平。</a:t>
            </a:r>
          </a:p>
          <a:p>
            <a:pPr marL="0" indent="0" eaLnBrk="1" hangingPunct="1">
              <a:lnSpc>
                <a:spcPct val="130000"/>
              </a:lnSpc>
              <a:spcBef>
                <a:spcPct val="0"/>
              </a:spcBef>
              <a:buClrTx/>
              <a:buNone/>
            </a:pPr>
            <a:r>
              <a:rPr lang="zh-CN" altLang="en-US" sz="2400" dirty="0">
                <a:solidFill>
                  <a:srgbClr val="FFFF00"/>
                </a:solidFill>
                <a:latin typeface="黑体" panose="02010609060101010101" pitchFamily="49" charset="-122"/>
                <a:ea typeface="黑体" panose="02010609060101010101" pitchFamily="49" charset="-122"/>
              </a:rPr>
              <a:t>    </a:t>
            </a:r>
            <a:r>
              <a:rPr lang="en-US" altLang="zh-CN" sz="2400" dirty="0">
                <a:solidFill>
                  <a:srgbClr val="FFFF00"/>
                </a:solidFill>
                <a:latin typeface="黑体" panose="02010609060101010101" pitchFamily="49" charset="-122"/>
                <a:ea typeface="黑体" panose="02010609060101010101" pitchFamily="49" charset="-122"/>
              </a:rPr>
              <a:t> </a:t>
            </a:r>
            <a:endParaRPr lang="en-US" altLang="zh-CN" sz="2000" dirty="0">
              <a:latin typeface="Comic Sans MS" panose="030F0702030302020204" pitchFamily="66" charset="0"/>
              <a:ea typeface="黑体" panose="02010609060101010101" pitchFamily="49"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8" descr="WA-CMS"/>
          <p:cNvPicPr>
            <a:picLocks noChangeAspect="1"/>
          </p:cNvPicPr>
          <p:nvPr/>
        </p:nvPicPr>
        <p:blipFill>
          <a:blip r:embed="rId2"/>
          <a:stretch>
            <a:fillRect/>
          </a:stretch>
        </p:blipFill>
        <p:spPr>
          <a:xfrm>
            <a:off x="533400" y="990600"/>
            <a:ext cx="8245475" cy="5181600"/>
          </a:xfrm>
          <a:prstGeom prst="rect">
            <a:avLst/>
          </a:prstGeom>
          <a:noFill/>
          <a:ln w="9525">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p:cNvSpPr>
          <p:nvPr>
            <p:ph type="title"/>
          </p:nvPr>
        </p:nvSpPr>
        <p:spPr>
          <a:xfrm>
            <a:off x="152516" y="381080"/>
            <a:ext cx="8229600" cy="914400"/>
          </a:xfrm>
          <a:ln/>
        </p:spPr>
        <p:txBody>
          <a:bodyPr vert="horz" wrap="square" lIns="91440" tIns="45720" rIns="91440" bIns="45720" anchor="ctr" anchorCtr="0"/>
          <a:lstStyle/>
          <a:p>
            <a:r>
              <a:rPr lang="zh-CN" altLang="en-US" dirty="0"/>
              <a:t> </a:t>
            </a:r>
            <a:r>
              <a:rPr lang="zh-CN" altLang="en-US" b="1" dirty="0">
                <a:solidFill>
                  <a:srgbClr val="FFFF00"/>
                </a:solidFill>
              </a:rPr>
              <a:t>作  业</a:t>
            </a:r>
          </a:p>
        </p:txBody>
      </p:sp>
      <p:sp>
        <p:nvSpPr>
          <p:cNvPr id="77827" name="Rectangle 3"/>
          <p:cNvSpPr>
            <a:spLocks noGrp="1"/>
          </p:cNvSpPr>
          <p:nvPr>
            <p:ph idx="1"/>
          </p:nvPr>
        </p:nvSpPr>
        <p:spPr>
          <a:xfrm>
            <a:off x="304912" y="1524050"/>
            <a:ext cx="8229600" cy="3810000"/>
          </a:xfrm>
          <a:ln/>
        </p:spPr>
        <p:txBody>
          <a:bodyPr vert="horz" wrap="square" lIns="91440" tIns="45720" rIns="91440" bIns="45720" anchor="t" anchorCtr="0"/>
          <a:lstStyle/>
          <a:p>
            <a:pPr>
              <a:buNone/>
            </a:pPr>
            <a:r>
              <a:rPr lang="en-US" altLang="zh-CN" dirty="0">
                <a:solidFill>
                  <a:srgbClr val="FFFF00"/>
                </a:solidFill>
              </a:rPr>
              <a:t> P124</a:t>
            </a:r>
            <a:r>
              <a:rPr lang="zh-CN" altLang="en-US" dirty="0">
                <a:solidFill>
                  <a:srgbClr val="FFFF00"/>
                </a:solidFill>
              </a:rPr>
              <a:t>页：</a:t>
            </a:r>
            <a:r>
              <a:rPr lang="en-US" altLang="zh-CN" dirty="0">
                <a:solidFill>
                  <a:srgbClr val="FFFF00"/>
                </a:solidFill>
              </a:rPr>
              <a:t>2</a:t>
            </a:r>
            <a:r>
              <a:rPr lang="zh-CN" altLang="en-US" dirty="0" smtClean="0">
                <a:solidFill>
                  <a:srgbClr val="FFFF00"/>
                </a:solidFill>
              </a:rPr>
              <a:t>，</a:t>
            </a:r>
            <a:r>
              <a:rPr lang="en-US" altLang="zh-CN" dirty="0" smtClean="0">
                <a:solidFill>
                  <a:srgbClr val="FFFF00"/>
                </a:solidFill>
              </a:rPr>
              <a:t>5</a:t>
            </a:r>
            <a:r>
              <a:rPr lang="zh-CN" altLang="en-US" dirty="0" smtClean="0">
                <a:solidFill>
                  <a:srgbClr val="FFFF00"/>
                </a:solidFill>
              </a:rPr>
              <a:t>，</a:t>
            </a:r>
            <a:r>
              <a:rPr lang="en-US" altLang="zh-CN" dirty="0" smtClean="0">
                <a:solidFill>
                  <a:srgbClr val="FFFF00"/>
                </a:solidFill>
              </a:rPr>
              <a:t>7</a:t>
            </a:r>
            <a:r>
              <a:rPr lang="zh-CN" altLang="en-US" dirty="0" smtClean="0">
                <a:solidFill>
                  <a:srgbClr val="FFFF00"/>
                </a:solidFill>
              </a:rPr>
              <a:t>，</a:t>
            </a:r>
            <a:r>
              <a:rPr lang="en-US" altLang="zh-CN" dirty="0" smtClean="0">
                <a:solidFill>
                  <a:srgbClr val="FFFF00"/>
                </a:solidFill>
              </a:rPr>
              <a:t>11</a:t>
            </a:r>
            <a:r>
              <a:rPr lang="zh-CN" altLang="en-US" dirty="0">
                <a:solidFill>
                  <a:srgbClr val="FFFF00"/>
                </a:solidFill>
              </a:rPr>
              <a:t>，</a:t>
            </a:r>
            <a:r>
              <a:rPr lang="en-US" altLang="zh-CN" dirty="0">
                <a:solidFill>
                  <a:srgbClr val="FFFF00"/>
                </a:solidFill>
              </a:rPr>
              <a:t>13</a:t>
            </a:r>
          </a:p>
          <a:p>
            <a:pPr>
              <a:buNone/>
            </a:pPr>
            <a:endParaRPr lang="en-US" altLang="zh-CN" dirty="0">
              <a:solidFill>
                <a:srgbClr val="FFFF00"/>
              </a:solidFill>
            </a:endParaRPr>
          </a:p>
          <a:p>
            <a:pPr>
              <a:buNone/>
            </a:pPr>
            <a:r>
              <a:rPr lang="zh-CN" altLang="en-US" b="1" dirty="0">
                <a:solidFill>
                  <a:srgbClr val="FFFF00"/>
                </a:solidFill>
                <a:latin typeface="Times New Roman" panose="02020603050405020304" pitchFamily="18" charset="0"/>
              </a:rPr>
              <a:t>设计实验区分核遗传、细胞质遗传、母体效应、及</a:t>
            </a:r>
            <a:r>
              <a:rPr lang="en-US" altLang="zh-CN" b="1" dirty="0">
                <a:solidFill>
                  <a:srgbClr val="FFFF00"/>
                </a:solidFill>
                <a:latin typeface="Times New Roman" panose="02020603050405020304" pitchFamily="18" charset="0"/>
              </a:rPr>
              <a:t>X</a:t>
            </a:r>
            <a:r>
              <a:rPr lang="zh-CN" altLang="en-US" b="1" dirty="0">
                <a:solidFill>
                  <a:srgbClr val="FFFF00"/>
                </a:solidFill>
                <a:latin typeface="Times New Roman" panose="02020603050405020304" pitchFamily="18" charset="0"/>
              </a:rPr>
              <a:t>性连锁遗传？</a:t>
            </a:r>
            <a:endParaRPr lang="en-US" altLang="zh-CN" b="1" dirty="0">
              <a:solidFill>
                <a:srgbClr val="FFFF00"/>
              </a:solidFill>
              <a:latin typeface="Times New Roman" panose="02020603050405020304" pitchFamily="18" charset="0"/>
            </a:endParaRPr>
          </a:p>
          <a:p>
            <a:pPr>
              <a:buNone/>
            </a:pPr>
            <a:endParaRPr lang="en-US" altLang="zh-CN" dirty="0">
              <a:solidFill>
                <a:srgbClr val="FFFF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Grp="1"/>
          </p:cNvSpPr>
          <p:nvPr>
            <p:ph idx="1"/>
          </p:nvPr>
        </p:nvSpPr>
        <p:spPr>
          <a:xfrm>
            <a:off x="533400" y="1143000"/>
            <a:ext cx="8229600" cy="4114800"/>
          </a:xfrm>
          <a:ln/>
        </p:spPr>
        <p:txBody>
          <a:bodyPr vert="horz" wrap="square" lIns="91440" tIns="45720" rIns="91440" bIns="45720" anchor="t" anchorCtr="0"/>
          <a:lstStyle/>
          <a:p>
            <a:pPr marL="0" indent="0">
              <a:lnSpc>
                <a:spcPct val="120000"/>
              </a:lnSpc>
              <a:buNone/>
            </a:pPr>
            <a:r>
              <a:rPr lang="zh-CN" altLang="en-US" dirty="0">
                <a:latin typeface="黑体" panose="02010609060101010101" pitchFamily="49" charset="-122"/>
                <a:ea typeface="黑体" panose="02010609060101010101" pitchFamily="49" charset="-122"/>
              </a:rPr>
              <a:t>在正反交中，子代某些性状仅与母本表现相同，是由于控制这些性状的遗传因子存在于核外的细胞质中，杂交后所形成的合子其细胞质几乎全部来自于雌性配子，</a:t>
            </a:r>
            <a:r>
              <a:rPr lang="zh-CN" altLang="en-US" dirty="0">
                <a:solidFill>
                  <a:srgbClr val="FFFF00"/>
                </a:solidFill>
                <a:latin typeface="黑体" panose="02010609060101010101" pitchFamily="49" charset="-122"/>
                <a:ea typeface="黑体" panose="02010609060101010101" pitchFamily="49" charset="-122"/>
              </a:rPr>
              <a:t>雄性配子的贡献往往只是提供一个核，所提供的细胞质却微不足道。</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p:cNvSpPr>
          <p:nvPr>
            <p:ph idx="1"/>
          </p:nvPr>
        </p:nvSpPr>
        <p:spPr>
          <a:xfrm>
            <a:off x="457200" y="2971800"/>
            <a:ext cx="6858000" cy="2971800"/>
          </a:xfrm>
          <a:ln/>
        </p:spPr>
        <p:txBody>
          <a:bodyPr vert="horz" wrap="square" lIns="91440" tIns="45720" rIns="91440" bIns="45720" anchor="t" anchorCtr="0"/>
          <a:lstStyle/>
          <a:p>
            <a:pPr algn="just">
              <a:buNone/>
            </a:pPr>
            <a:r>
              <a:rPr lang="en-US" altLang="zh-CN" sz="3600" b="1" dirty="0">
                <a:solidFill>
                  <a:srgbClr val="000000"/>
                </a:solidFill>
              </a:rPr>
              <a:t>       </a:t>
            </a:r>
            <a:r>
              <a:rPr lang="en-US" altLang="zh-CN" sz="2400" dirty="0">
                <a:latin typeface="Comic Sans MS" panose="030F0702030302020204" pitchFamily="66" charset="0"/>
                <a:ea typeface="黑体" panose="02010609060101010101" pitchFamily="49" charset="-122"/>
              </a:rPr>
              <a:t>1</a:t>
            </a:r>
            <a:r>
              <a:rPr lang="zh-CN" altLang="en-US" sz="2400" dirty="0">
                <a:latin typeface="Comic Sans MS" panose="030F0702030302020204" pitchFamily="66" charset="0"/>
                <a:ea typeface="黑体" panose="02010609060101010101" pitchFamily="49" charset="-122"/>
              </a:rPr>
              <a:t>、核 小 菌 落</a:t>
            </a:r>
          </a:p>
          <a:p>
            <a:pPr algn="just">
              <a:buNone/>
            </a:pPr>
            <a:r>
              <a:rPr lang="zh-CN" altLang="en-US" sz="2400" dirty="0">
                <a:latin typeface="Comic Sans MS" panose="030F0702030302020204" pitchFamily="66" charset="0"/>
                <a:ea typeface="黑体" panose="02010609060101010101" pitchFamily="49" charset="-122"/>
              </a:rPr>
              <a:t>                 （</a:t>
            </a:r>
            <a:r>
              <a:rPr lang="en-US" altLang="zh-CN" sz="2400" dirty="0">
                <a:latin typeface="Comic Sans MS" panose="030F0702030302020204" pitchFamily="66" charset="0"/>
                <a:ea typeface="黑体" panose="02010609060101010101" pitchFamily="49" charset="-122"/>
              </a:rPr>
              <a:t>Nuclear petites</a:t>
            </a:r>
            <a:r>
              <a:rPr lang="zh-CN" altLang="en-US" sz="2400" dirty="0">
                <a:latin typeface="Comic Sans MS" panose="030F0702030302020204" pitchFamily="66" charset="0"/>
                <a:ea typeface="黑体" panose="02010609060101010101" pitchFamily="49" charset="-122"/>
              </a:rPr>
              <a:t>）</a:t>
            </a:r>
          </a:p>
          <a:p>
            <a:pPr algn="just">
              <a:buNone/>
            </a:pPr>
            <a:r>
              <a:rPr lang="zh-CN" altLang="en-US" sz="2400" dirty="0">
                <a:latin typeface="Comic Sans MS" panose="030F0702030302020204" pitchFamily="66" charset="0"/>
                <a:ea typeface="黑体" panose="02010609060101010101" pitchFamily="49" charset="-122"/>
              </a:rPr>
              <a:t>           </a:t>
            </a:r>
            <a:r>
              <a:rPr lang="en-US" altLang="zh-CN" sz="2400" dirty="0">
                <a:latin typeface="Comic Sans MS" panose="030F0702030302020204" pitchFamily="66" charset="0"/>
                <a:ea typeface="黑体" panose="02010609060101010101" pitchFamily="49" charset="-122"/>
              </a:rPr>
              <a:t>2</a:t>
            </a:r>
            <a:r>
              <a:rPr lang="zh-CN" altLang="en-US" sz="2400" dirty="0">
                <a:latin typeface="Comic Sans MS" panose="030F0702030302020204" pitchFamily="66" charset="0"/>
                <a:ea typeface="黑体" panose="02010609060101010101" pitchFamily="49" charset="-122"/>
              </a:rPr>
              <a:t>、中性小菌落</a:t>
            </a:r>
          </a:p>
          <a:p>
            <a:pPr algn="just">
              <a:buNone/>
            </a:pPr>
            <a:r>
              <a:rPr lang="zh-CN" altLang="en-US" sz="2400" dirty="0">
                <a:latin typeface="Comic Sans MS" panose="030F0702030302020204" pitchFamily="66" charset="0"/>
                <a:ea typeface="黑体" panose="02010609060101010101" pitchFamily="49" charset="-122"/>
              </a:rPr>
              <a:t>                   （</a:t>
            </a:r>
            <a:r>
              <a:rPr lang="en-US" altLang="zh-CN" sz="2400" dirty="0">
                <a:latin typeface="Comic Sans MS" panose="030F0702030302020204" pitchFamily="66" charset="0"/>
                <a:ea typeface="黑体" panose="02010609060101010101" pitchFamily="49" charset="-122"/>
              </a:rPr>
              <a:t>Neutral petites</a:t>
            </a:r>
            <a:r>
              <a:rPr lang="zh-CN" altLang="en-US" sz="2400" dirty="0">
                <a:latin typeface="Comic Sans MS" panose="030F0702030302020204" pitchFamily="66" charset="0"/>
                <a:ea typeface="黑体" panose="02010609060101010101" pitchFamily="49" charset="-122"/>
              </a:rPr>
              <a:t>）</a:t>
            </a:r>
          </a:p>
          <a:p>
            <a:pPr algn="just">
              <a:buNone/>
            </a:pPr>
            <a:r>
              <a:rPr lang="zh-CN" altLang="en-US" sz="2400" dirty="0">
                <a:latin typeface="Comic Sans MS" panose="030F0702030302020204" pitchFamily="66" charset="0"/>
                <a:ea typeface="黑体" panose="02010609060101010101" pitchFamily="49" charset="-122"/>
              </a:rPr>
              <a:t>           </a:t>
            </a:r>
            <a:r>
              <a:rPr lang="en-US" altLang="zh-CN" sz="2400" dirty="0">
                <a:latin typeface="Comic Sans MS" panose="030F0702030302020204" pitchFamily="66" charset="0"/>
                <a:ea typeface="黑体" panose="02010609060101010101" pitchFamily="49" charset="-122"/>
              </a:rPr>
              <a:t>3</a:t>
            </a:r>
            <a:r>
              <a:rPr lang="zh-CN" altLang="en-US" sz="2400" dirty="0">
                <a:latin typeface="Comic Sans MS" panose="030F0702030302020204" pitchFamily="66" charset="0"/>
                <a:ea typeface="黑体" panose="02010609060101010101" pitchFamily="49" charset="-122"/>
              </a:rPr>
              <a:t>、抑制小菌落</a:t>
            </a:r>
          </a:p>
          <a:p>
            <a:pPr algn="just">
              <a:buNone/>
            </a:pPr>
            <a:r>
              <a:rPr lang="zh-CN" altLang="en-US" sz="2400" dirty="0">
                <a:latin typeface="Comic Sans MS" panose="030F0702030302020204" pitchFamily="66" charset="0"/>
                <a:ea typeface="黑体" panose="02010609060101010101" pitchFamily="49" charset="-122"/>
              </a:rPr>
              <a:t>                   （</a:t>
            </a:r>
            <a:r>
              <a:rPr lang="en-US" altLang="zh-CN" sz="2400" dirty="0">
                <a:latin typeface="Comic Sans MS" panose="030F0702030302020204" pitchFamily="66" charset="0"/>
                <a:ea typeface="黑体" panose="02010609060101010101" pitchFamily="49" charset="-122"/>
              </a:rPr>
              <a:t>Suppressive petites</a:t>
            </a:r>
            <a:r>
              <a:rPr lang="zh-CN" altLang="en-US" sz="2400" dirty="0">
                <a:latin typeface="Comic Sans MS" panose="030F0702030302020204" pitchFamily="66" charset="0"/>
                <a:ea typeface="黑体" panose="02010609060101010101" pitchFamily="49" charset="-122"/>
              </a:rPr>
              <a:t>）</a:t>
            </a:r>
          </a:p>
        </p:txBody>
      </p:sp>
      <p:sp>
        <p:nvSpPr>
          <p:cNvPr id="11267" name="AutoShape 3"/>
          <p:cNvSpPr/>
          <p:nvPr/>
        </p:nvSpPr>
        <p:spPr>
          <a:xfrm>
            <a:off x="990600" y="3295650"/>
            <a:ext cx="228600" cy="2438400"/>
          </a:xfrm>
          <a:prstGeom prst="leftBrace">
            <a:avLst>
              <a:gd name="adj1" fmla="val 181777"/>
              <a:gd name="adj2" fmla="val 50000"/>
            </a:avLst>
          </a:prstGeom>
          <a:no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endParaRPr lang="zh-CN" altLang="en-US" sz="2000" dirty="0">
              <a:solidFill>
                <a:srgbClr val="FFFF00"/>
              </a:solidFill>
            </a:endParaRPr>
          </a:p>
        </p:txBody>
      </p:sp>
      <p:sp>
        <p:nvSpPr>
          <p:cNvPr id="11268" name="Text Box 4"/>
          <p:cNvSpPr txBox="1"/>
          <p:nvPr/>
        </p:nvSpPr>
        <p:spPr>
          <a:xfrm>
            <a:off x="238125" y="3981450"/>
            <a:ext cx="549275" cy="1006475"/>
          </a:xfrm>
          <a:prstGeom prst="rect">
            <a:avLst/>
          </a:prstGeom>
          <a:noFill/>
          <a:ln w="9525">
            <a:noFill/>
          </a:ln>
        </p:spPr>
        <p:txBody>
          <a:bodyPr vert="eaVert" wrap="none">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r>
              <a:rPr lang="zh-CN" altLang="en-US" sz="2400" dirty="0">
                <a:latin typeface="Times New Roman" panose="02020603050405020304" pitchFamily="18" charset="0"/>
                <a:ea typeface="黑体" panose="02010609060101010101" pitchFamily="49" charset="-122"/>
              </a:rPr>
              <a:t>小菌落</a:t>
            </a:r>
          </a:p>
        </p:txBody>
      </p:sp>
      <p:sp>
        <p:nvSpPr>
          <p:cNvPr id="11269" name="Text Box 5"/>
          <p:cNvSpPr txBox="1"/>
          <p:nvPr/>
        </p:nvSpPr>
        <p:spPr>
          <a:xfrm>
            <a:off x="238125" y="1184275"/>
            <a:ext cx="7696200" cy="134778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algn="just" eaLnBrk="1" hangingPunct="1">
              <a:buClr>
                <a:schemeClr val="hlink"/>
              </a:buClr>
              <a:buSzPct val="110000"/>
              <a:buFont typeface="Wingdings" panose="05000000000000000000" pitchFamily="2" charset="2"/>
              <a:buNone/>
            </a:pPr>
            <a:r>
              <a:rPr lang="zh-CN" altLang="en-US" sz="2400" dirty="0">
                <a:latin typeface="Comic Sans MS" panose="030F0702030302020204" pitchFamily="66" charset="0"/>
                <a:ea typeface="黑体" panose="02010609060101010101" pitchFamily="49" charset="-122"/>
              </a:rPr>
              <a:t>酵母小菌落系统在研究核外遗传中特别有用：</a:t>
            </a:r>
          </a:p>
          <a:p>
            <a:pPr marL="0" lvl="0" indent="0" algn="just" eaLnBrk="1" hangingPunct="1">
              <a:buClr>
                <a:schemeClr val="hlink"/>
              </a:buClr>
              <a:buSzPct val="110000"/>
              <a:buFont typeface="Wingdings" panose="05000000000000000000" pitchFamily="2" charset="2"/>
              <a:buNone/>
            </a:pPr>
            <a:r>
              <a:rPr lang="zh-CN" altLang="en-US" sz="2400" dirty="0">
                <a:latin typeface="Comic Sans MS" panose="030F0702030302020204" pitchFamily="66" charset="0"/>
                <a:ea typeface="黑体" panose="02010609060101010101" pitchFamily="49" charset="-122"/>
              </a:rPr>
              <a:t>①小菌落突变型丰富</a:t>
            </a:r>
          </a:p>
          <a:p>
            <a:pPr marL="0" lvl="0" indent="0" algn="just" eaLnBrk="1" hangingPunct="1">
              <a:buClr>
                <a:schemeClr val="hlink"/>
              </a:buClr>
              <a:buSzPct val="110000"/>
              <a:buFont typeface="Wingdings" panose="05000000000000000000" pitchFamily="2" charset="2"/>
              <a:buNone/>
            </a:pPr>
            <a:r>
              <a:rPr lang="zh-CN" altLang="en-US" sz="2400" dirty="0">
                <a:latin typeface="Comic Sans MS" panose="030F0702030302020204" pitchFamily="66" charset="0"/>
                <a:ea typeface="黑体" panose="02010609060101010101" pitchFamily="49" charset="-122"/>
              </a:rPr>
              <a:t>②缺乏线粒体功能的酵母细胞仍能成活和生长</a:t>
            </a:r>
          </a:p>
        </p:txBody>
      </p:sp>
      <p:sp>
        <p:nvSpPr>
          <p:cNvPr id="11270" name="TextBox 5"/>
          <p:cNvSpPr txBox="1"/>
          <p:nvPr/>
        </p:nvSpPr>
        <p:spPr>
          <a:xfrm>
            <a:off x="2590800" y="533400"/>
            <a:ext cx="3775075"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r>
              <a:rPr lang="en-US" altLang="zh-CN" sz="2800" dirty="0">
                <a:solidFill>
                  <a:srgbClr val="FFFF00"/>
                </a:solidFill>
                <a:latin typeface="黑体" panose="02010609060101010101" pitchFamily="49" charset="-122"/>
                <a:ea typeface="黑体" panose="02010609060101010101" pitchFamily="49" charset="-122"/>
              </a:rPr>
              <a:t>5.1.2 </a:t>
            </a:r>
            <a:r>
              <a:rPr lang="zh-CN" altLang="en-US" sz="2800" dirty="0">
                <a:solidFill>
                  <a:srgbClr val="FFFF00"/>
                </a:solidFill>
                <a:latin typeface="黑体" panose="02010609060101010101" pitchFamily="49" charset="-122"/>
                <a:ea typeface="黑体" panose="02010609060101010101" pitchFamily="49" charset="-122"/>
              </a:rPr>
              <a:t>酵母小菌落遗传</a:t>
            </a:r>
          </a:p>
        </p:txBody>
      </p:sp>
      <p:pic>
        <p:nvPicPr>
          <p:cNvPr id="11271" name="图片 1"/>
          <p:cNvPicPr>
            <a:picLocks noChangeAspect="1"/>
          </p:cNvPicPr>
          <p:nvPr/>
        </p:nvPicPr>
        <p:blipFill>
          <a:blip r:embed="rId2"/>
          <a:stretch>
            <a:fillRect/>
          </a:stretch>
        </p:blipFill>
        <p:spPr>
          <a:xfrm>
            <a:off x="4953000" y="2659063"/>
            <a:ext cx="4114800" cy="1819275"/>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p:cNvSpPr>
          <p:nvPr>
            <p:ph idx="1"/>
          </p:nvPr>
        </p:nvSpPr>
        <p:spPr>
          <a:xfrm>
            <a:off x="0" y="2209800"/>
            <a:ext cx="9144000" cy="4191000"/>
          </a:xfrm>
          <a:ln/>
        </p:spPr>
        <p:txBody>
          <a:bodyPr vert="horz" wrap="square" lIns="91440" tIns="45720" rIns="91440" bIns="45720" anchor="t" anchorCtr="0"/>
          <a:lstStyle/>
          <a:p>
            <a:pPr algn="just">
              <a:buNone/>
            </a:pPr>
            <a:r>
              <a:rPr lang="en-US" altLang="zh-CN" sz="2800" b="1" dirty="0">
                <a:solidFill>
                  <a:srgbClr val="000000"/>
                </a:solidFill>
                <a:latin typeface="宋体" panose="02010600030101010101" pitchFamily="2" charset="-122"/>
              </a:rPr>
              <a:t>       </a:t>
            </a:r>
            <a:r>
              <a:rPr lang="en-US" altLang="zh-CN" sz="2400" dirty="0">
                <a:latin typeface="Comic Sans MS" panose="030F0702030302020204" pitchFamily="66" charset="0"/>
                <a:ea typeface="黑体" panose="02010609060101010101" pitchFamily="49" charset="-122"/>
              </a:rPr>
              <a:t>Pet</a:t>
            </a:r>
            <a:r>
              <a:rPr lang="zh-CN" altLang="en-US" sz="2400" baseline="30000" dirty="0">
                <a:latin typeface="Comic Sans MS" panose="030F0702030302020204" pitchFamily="66" charset="0"/>
                <a:ea typeface="黑体" panose="02010609060101010101" pitchFamily="49" charset="-122"/>
              </a:rPr>
              <a:t>－</a:t>
            </a:r>
            <a:r>
              <a:rPr lang="zh-CN" altLang="en-US" sz="2400" dirty="0">
                <a:latin typeface="Comic Sans MS" panose="030F0702030302020204" pitchFamily="66" charset="0"/>
                <a:ea typeface="黑体" panose="02010609060101010101" pitchFamily="49" charset="-122"/>
              </a:rPr>
              <a:t>　突变子与野生型</a:t>
            </a:r>
            <a:r>
              <a:rPr lang="en-US" altLang="zh-CN" sz="2400" dirty="0">
                <a:latin typeface="Comic Sans MS" panose="030F0702030302020204" pitchFamily="66" charset="0"/>
                <a:ea typeface="黑体" panose="02010609060101010101" pitchFamily="49" charset="-122"/>
              </a:rPr>
              <a:t>Pet</a:t>
            </a:r>
            <a:r>
              <a:rPr lang="zh-CN" altLang="en-US" sz="2400" baseline="30000" dirty="0">
                <a:latin typeface="Comic Sans MS" panose="030F0702030302020204" pitchFamily="66" charset="0"/>
                <a:ea typeface="黑体" panose="02010609060101010101" pitchFamily="49" charset="-122"/>
              </a:rPr>
              <a:t>＋</a:t>
            </a:r>
            <a:r>
              <a:rPr lang="zh-CN" altLang="en-US" sz="2400" dirty="0">
                <a:latin typeface="Comic Sans MS" panose="030F0702030302020204" pitchFamily="66" charset="0"/>
                <a:ea typeface="黑体" panose="02010609060101010101" pitchFamily="49" charset="-122"/>
              </a:rPr>
              <a:t>杂交</a:t>
            </a:r>
          </a:p>
          <a:p>
            <a:pPr algn="just">
              <a:buNone/>
            </a:pPr>
            <a:r>
              <a:rPr lang="zh-CN" altLang="en-US" sz="2400" dirty="0">
                <a:latin typeface="Comic Sans MS" panose="030F0702030302020204" pitchFamily="66" charset="0"/>
                <a:ea typeface="黑体" panose="02010609060101010101" pitchFamily="49" charset="-122"/>
              </a:rPr>
              <a:t>                    </a:t>
            </a:r>
            <a:r>
              <a:rPr lang="en-US" altLang="zh-CN" sz="2400" dirty="0">
                <a:latin typeface="Comic Sans MS" panose="030F0702030302020204" pitchFamily="66" charset="0"/>
                <a:ea typeface="黑体" panose="02010609060101010101" pitchFamily="49" charset="-122"/>
              </a:rPr>
              <a:t>Pet</a:t>
            </a:r>
            <a:r>
              <a:rPr lang="zh-CN" altLang="en-US" sz="2400" baseline="30000" dirty="0">
                <a:latin typeface="Comic Sans MS" panose="030F0702030302020204" pitchFamily="66" charset="0"/>
                <a:ea typeface="黑体" panose="02010609060101010101" pitchFamily="49" charset="-122"/>
              </a:rPr>
              <a:t>－</a:t>
            </a:r>
            <a:r>
              <a:rPr lang="en-US" altLang="zh-CN" sz="2400" dirty="0">
                <a:latin typeface="Comic Sans MS" panose="030F0702030302020204" pitchFamily="66" charset="0"/>
                <a:ea typeface="黑体" panose="02010609060101010101" pitchFamily="49" charset="-122"/>
              </a:rPr>
              <a:t>×Pet</a:t>
            </a:r>
            <a:r>
              <a:rPr lang="zh-CN" altLang="en-US" sz="2400" baseline="30000" dirty="0">
                <a:latin typeface="Comic Sans MS" panose="030F0702030302020204" pitchFamily="66" charset="0"/>
                <a:ea typeface="黑体" panose="02010609060101010101" pitchFamily="49" charset="-122"/>
              </a:rPr>
              <a:t>＋</a:t>
            </a:r>
            <a:endParaRPr lang="zh-CN" altLang="en-US" sz="2400" dirty="0">
              <a:latin typeface="Comic Sans MS" panose="030F0702030302020204" pitchFamily="66" charset="0"/>
              <a:ea typeface="黑体" panose="02010609060101010101" pitchFamily="49" charset="-122"/>
            </a:endParaRPr>
          </a:p>
          <a:p>
            <a:pPr algn="just">
              <a:buNone/>
            </a:pPr>
            <a:r>
              <a:rPr lang="zh-CN" altLang="en-US" sz="2400" dirty="0">
                <a:latin typeface="Comic Sans MS" panose="030F0702030302020204" pitchFamily="66" charset="0"/>
                <a:ea typeface="黑体" panose="02010609060101010101" pitchFamily="49" charset="-122"/>
              </a:rPr>
              <a:t> </a:t>
            </a:r>
          </a:p>
          <a:p>
            <a:pPr algn="just">
              <a:buNone/>
            </a:pPr>
            <a:r>
              <a:rPr lang="zh-CN" altLang="en-US" sz="2400" dirty="0">
                <a:latin typeface="Comic Sans MS" panose="030F0702030302020204" pitchFamily="66" charset="0"/>
                <a:ea typeface="黑体" panose="02010609060101010101" pitchFamily="49" charset="-122"/>
              </a:rPr>
              <a:t>　　          </a:t>
            </a:r>
            <a:r>
              <a:rPr lang="en-US" altLang="zh-CN" sz="2400" dirty="0">
                <a:latin typeface="Comic Sans MS" panose="030F0702030302020204" pitchFamily="66" charset="0"/>
                <a:ea typeface="黑体" panose="02010609060101010101" pitchFamily="49" charset="-122"/>
              </a:rPr>
              <a:t>Pet</a:t>
            </a:r>
            <a:r>
              <a:rPr lang="en-US" altLang="zh-CN" sz="2400" baseline="30000" dirty="0">
                <a:latin typeface="Comic Sans MS" panose="030F0702030302020204" pitchFamily="66" charset="0"/>
                <a:ea typeface="黑体" panose="02010609060101010101" pitchFamily="49" charset="-122"/>
              </a:rPr>
              <a:t>+</a:t>
            </a:r>
            <a:r>
              <a:rPr lang="en-US" altLang="zh-CN" sz="2400" dirty="0">
                <a:latin typeface="Comic Sans MS" panose="030F0702030302020204" pitchFamily="66" charset="0"/>
                <a:ea typeface="黑体" panose="02010609060101010101" pitchFamily="49" charset="-122"/>
              </a:rPr>
              <a:t>/ Pet</a:t>
            </a:r>
            <a:r>
              <a:rPr lang="zh-CN" altLang="en-US" sz="2400" baseline="30000" dirty="0">
                <a:latin typeface="Comic Sans MS" panose="030F0702030302020204" pitchFamily="66" charset="0"/>
                <a:ea typeface="黑体" panose="02010609060101010101" pitchFamily="49" charset="-122"/>
              </a:rPr>
              <a:t>－</a:t>
            </a:r>
            <a:r>
              <a:rPr lang="zh-CN" altLang="en-US" sz="2400" dirty="0">
                <a:latin typeface="Comic Sans MS" panose="030F0702030302020204" pitchFamily="66" charset="0"/>
                <a:ea typeface="黑体" panose="02010609060101010101" pitchFamily="49" charset="-122"/>
              </a:rPr>
              <a:t> 二倍体，生成大菌落（</a:t>
            </a:r>
            <a:r>
              <a:rPr lang="en-US" altLang="zh-CN" sz="2400" dirty="0">
                <a:latin typeface="Comic Sans MS" panose="030F0702030302020204" pitchFamily="66" charset="0"/>
                <a:ea typeface="黑体" panose="02010609060101010101" pitchFamily="49" charset="-122"/>
              </a:rPr>
              <a:t>grande</a:t>
            </a:r>
            <a:r>
              <a:rPr lang="zh-CN" altLang="en-US" sz="2400" dirty="0">
                <a:latin typeface="Comic Sans MS" panose="030F0702030302020204" pitchFamily="66" charset="0"/>
                <a:ea typeface="黑体" panose="02010609060101010101" pitchFamily="49" charset="-122"/>
              </a:rPr>
              <a:t>）</a:t>
            </a:r>
          </a:p>
          <a:p>
            <a:pPr algn="just">
              <a:buNone/>
            </a:pPr>
            <a:r>
              <a:rPr lang="zh-CN" altLang="en-US" dirty="0">
                <a:latin typeface="Comic Sans MS" panose="030F0702030302020204" pitchFamily="66" charset="0"/>
                <a:ea typeface="黑体" panose="02010609060101010101" pitchFamily="49" charset="-122"/>
              </a:rPr>
              <a:t> </a:t>
            </a:r>
          </a:p>
          <a:p>
            <a:pPr algn="just">
              <a:buNone/>
            </a:pPr>
            <a:r>
              <a:rPr lang="zh-CN" altLang="en-US" dirty="0">
                <a:latin typeface="Comic Sans MS" panose="030F0702030302020204" pitchFamily="66" charset="0"/>
                <a:ea typeface="黑体" panose="02010609060101010101" pitchFamily="49" charset="-122"/>
              </a:rPr>
              <a:t>            </a:t>
            </a:r>
            <a:r>
              <a:rPr lang="zh-CN" altLang="en-US" sz="2400" dirty="0">
                <a:latin typeface="Comic Sans MS" panose="030F0702030302020204" pitchFamily="66" charset="0"/>
                <a:ea typeface="黑体" panose="02010609060101010101" pitchFamily="49" charset="-122"/>
              </a:rPr>
              <a:t>减数分裂</a:t>
            </a:r>
          </a:p>
          <a:p>
            <a:pPr algn="just">
              <a:buNone/>
            </a:pPr>
            <a:r>
              <a:rPr lang="zh-CN" altLang="en-US" sz="2400" dirty="0">
                <a:latin typeface="Comic Sans MS" panose="030F0702030302020204" pitchFamily="66" charset="0"/>
                <a:ea typeface="黑体" panose="02010609060101010101" pitchFamily="49" charset="-122"/>
              </a:rPr>
              <a:t>              四分子：　 </a:t>
            </a:r>
            <a:r>
              <a:rPr lang="en-US" altLang="zh-CN" sz="2400" dirty="0">
                <a:latin typeface="Comic Sans MS" panose="030F0702030302020204" pitchFamily="66" charset="0"/>
                <a:ea typeface="黑体" panose="02010609060101010101" pitchFamily="49" charset="-122"/>
              </a:rPr>
              <a:t>2</a:t>
            </a:r>
            <a:r>
              <a:rPr lang="zh-CN" altLang="en-US" sz="2400" dirty="0">
                <a:latin typeface="Comic Sans MS" panose="030F0702030302020204" pitchFamily="66" charset="0"/>
                <a:ea typeface="黑体" panose="02010609060101010101" pitchFamily="49" charset="-122"/>
              </a:rPr>
              <a:t>：</a:t>
            </a:r>
            <a:r>
              <a:rPr lang="en-US" altLang="zh-CN" sz="2400" dirty="0">
                <a:latin typeface="Comic Sans MS" panose="030F0702030302020204" pitchFamily="66" charset="0"/>
                <a:ea typeface="黑体" panose="02010609060101010101" pitchFamily="49" charset="-122"/>
              </a:rPr>
              <a:t>2</a:t>
            </a:r>
            <a:r>
              <a:rPr lang="zh-CN" altLang="en-US" sz="2400" dirty="0">
                <a:latin typeface="Comic Sans MS" panose="030F0702030302020204" pitchFamily="66" charset="0"/>
                <a:ea typeface="黑体" panose="02010609060101010101" pitchFamily="49" charset="-122"/>
              </a:rPr>
              <a:t>分离</a:t>
            </a:r>
          </a:p>
          <a:p>
            <a:pPr algn="just">
              <a:buNone/>
            </a:pPr>
            <a:r>
              <a:rPr lang="zh-CN" altLang="en-US" sz="2400" dirty="0">
                <a:latin typeface="Comic Sans MS" panose="030F0702030302020204" pitchFamily="66" charset="0"/>
                <a:ea typeface="黑体" panose="02010609060101010101" pitchFamily="49" charset="-122"/>
              </a:rPr>
              <a:t>　　　　          </a:t>
            </a:r>
            <a:r>
              <a:rPr lang="en-US" altLang="zh-CN" sz="2400" dirty="0">
                <a:latin typeface="Comic Sans MS" panose="030F0702030302020204" pitchFamily="66" charset="0"/>
                <a:ea typeface="黑体" panose="02010609060101010101" pitchFamily="49" charset="-122"/>
              </a:rPr>
              <a:t>2 Pet</a:t>
            </a:r>
            <a:r>
              <a:rPr lang="zh-CN" altLang="en-US" sz="2400" baseline="30000" dirty="0">
                <a:latin typeface="Comic Sans MS" panose="030F0702030302020204" pitchFamily="66" charset="0"/>
                <a:ea typeface="黑体" panose="02010609060101010101" pitchFamily="49" charset="-122"/>
              </a:rPr>
              <a:t>＋</a:t>
            </a:r>
            <a:r>
              <a:rPr lang="zh-CN" altLang="en-US" sz="2400" dirty="0">
                <a:latin typeface="Comic Sans MS" panose="030F0702030302020204" pitchFamily="66" charset="0"/>
                <a:ea typeface="黑体" panose="02010609060101010101" pitchFamily="49" charset="-122"/>
              </a:rPr>
              <a:t>：</a:t>
            </a:r>
            <a:r>
              <a:rPr lang="en-US" altLang="zh-CN" sz="2400" dirty="0">
                <a:latin typeface="Comic Sans MS" panose="030F0702030302020204" pitchFamily="66" charset="0"/>
                <a:ea typeface="黑体" panose="02010609060101010101" pitchFamily="49" charset="-122"/>
              </a:rPr>
              <a:t>2 Pet</a:t>
            </a:r>
            <a:r>
              <a:rPr lang="zh-CN" altLang="en-US" sz="2400" baseline="30000" dirty="0">
                <a:latin typeface="Comic Sans MS" panose="030F0702030302020204" pitchFamily="66" charset="0"/>
                <a:ea typeface="黑体" panose="02010609060101010101" pitchFamily="49" charset="-122"/>
              </a:rPr>
              <a:t>－</a:t>
            </a:r>
            <a:r>
              <a:rPr lang="zh-CN" altLang="en-US" sz="2400" dirty="0">
                <a:latin typeface="Comic Sans MS" panose="030F0702030302020204" pitchFamily="66" charset="0"/>
                <a:ea typeface="黑体" panose="02010609060101010101" pitchFamily="49" charset="-122"/>
              </a:rPr>
              <a:t>　　典型的孟德尔分离比</a:t>
            </a:r>
          </a:p>
          <a:p>
            <a:pPr algn="just">
              <a:buNone/>
            </a:pPr>
            <a:endParaRPr lang="en-US" altLang="zh-CN" sz="2400" dirty="0">
              <a:latin typeface="Comic Sans MS" panose="030F0702030302020204" pitchFamily="66" charset="0"/>
              <a:ea typeface="黑体" panose="02010609060101010101" pitchFamily="49" charset="-122"/>
            </a:endParaRPr>
          </a:p>
        </p:txBody>
      </p:sp>
      <p:sp>
        <p:nvSpPr>
          <p:cNvPr id="12291" name="Line 3"/>
          <p:cNvSpPr/>
          <p:nvPr/>
        </p:nvSpPr>
        <p:spPr>
          <a:xfrm>
            <a:off x="3124200" y="3124200"/>
            <a:ext cx="0" cy="457200"/>
          </a:xfrm>
          <a:prstGeom prst="line">
            <a:avLst/>
          </a:prstGeom>
          <a:ln w="28575" cap="flat" cmpd="sng">
            <a:solidFill>
              <a:schemeClr val="tx1"/>
            </a:solidFill>
            <a:prstDash val="solid"/>
            <a:headEnd type="none" w="med" len="med"/>
            <a:tailEnd type="triangle" w="med" len="med"/>
          </a:ln>
        </p:spPr>
      </p:sp>
      <p:sp>
        <p:nvSpPr>
          <p:cNvPr id="12292" name="Line 4"/>
          <p:cNvSpPr/>
          <p:nvPr/>
        </p:nvSpPr>
        <p:spPr>
          <a:xfrm>
            <a:off x="3124200" y="4038600"/>
            <a:ext cx="0" cy="609600"/>
          </a:xfrm>
          <a:prstGeom prst="line">
            <a:avLst/>
          </a:prstGeom>
          <a:ln w="38100" cap="flat" cmpd="sng">
            <a:solidFill>
              <a:schemeClr val="tx1"/>
            </a:solidFill>
            <a:prstDash val="solid"/>
            <a:headEnd type="none" w="med" len="med"/>
            <a:tailEnd type="triangle" w="med" len="med"/>
          </a:ln>
        </p:spPr>
      </p:sp>
      <p:sp>
        <p:nvSpPr>
          <p:cNvPr id="12293" name="Text Box 5"/>
          <p:cNvSpPr txBox="1"/>
          <p:nvPr/>
        </p:nvSpPr>
        <p:spPr>
          <a:xfrm>
            <a:off x="0" y="533400"/>
            <a:ext cx="9144000" cy="18145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algn="just" eaLnBrk="1" hangingPunct="1">
              <a:lnSpc>
                <a:spcPct val="120000"/>
              </a:lnSpc>
              <a:buClr>
                <a:schemeClr val="hlink"/>
              </a:buClr>
              <a:buSzPct val="110000"/>
              <a:buFont typeface="Wingdings" panose="05000000000000000000" pitchFamily="2" charset="2"/>
              <a:buNone/>
            </a:pPr>
            <a:r>
              <a:rPr lang="en-US" altLang="zh-CN" sz="2400" b="1" dirty="0">
                <a:latin typeface="宋体" panose="02010600030101010101" pitchFamily="2" charset="-122"/>
              </a:rPr>
              <a:t> </a:t>
            </a:r>
            <a:r>
              <a:rPr lang="en-US" altLang="zh-CN" sz="2400" dirty="0">
                <a:latin typeface="Comic Sans MS" panose="030F0702030302020204" pitchFamily="66" charset="0"/>
                <a:ea typeface="黑体" panose="02010609060101010101" pitchFamily="49" charset="-122"/>
              </a:rPr>
              <a:t>1</a:t>
            </a:r>
            <a:r>
              <a:rPr lang="zh-CN" altLang="en-US" sz="2400" dirty="0">
                <a:latin typeface="Comic Sans MS" panose="030F0702030302020204" pitchFamily="66" charset="0"/>
                <a:ea typeface="黑体" panose="02010609060101010101" pitchFamily="49" charset="-122"/>
              </a:rPr>
              <a:t>、核小菌落（</a:t>
            </a:r>
            <a:r>
              <a:rPr lang="en-US" altLang="zh-CN" sz="2400" dirty="0">
                <a:latin typeface="Comic Sans MS" panose="030F0702030302020204" pitchFamily="66" charset="0"/>
                <a:ea typeface="黑体" panose="02010609060101010101" pitchFamily="49" charset="-122"/>
              </a:rPr>
              <a:t>nuclear petites</a:t>
            </a:r>
            <a:r>
              <a:rPr lang="zh-CN" altLang="en-US" sz="2400" dirty="0">
                <a:latin typeface="Comic Sans MS" panose="030F0702030302020204" pitchFamily="66" charset="0"/>
                <a:ea typeface="黑体" panose="02010609060101010101" pitchFamily="49" charset="-122"/>
              </a:rPr>
              <a:t>）</a:t>
            </a:r>
            <a:r>
              <a:rPr lang="en-US" altLang="zh-CN" sz="2400" dirty="0">
                <a:latin typeface="Comic Sans MS" panose="030F0702030302020204" pitchFamily="66" charset="0"/>
                <a:ea typeface="黑体" panose="02010609060101010101" pitchFamily="49" charset="-122"/>
              </a:rPr>
              <a:t>/  (segregatoinal petites)</a:t>
            </a:r>
          </a:p>
          <a:p>
            <a:pPr marL="0" lvl="0" indent="0" algn="just" eaLnBrk="1" hangingPunct="1">
              <a:lnSpc>
                <a:spcPct val="120000"/>
              </a:lnSpc>
              <a:buClr>
                <a:schemeClr val="hlink"/>
              </a:buClr>
              <a:buSzPct val="110000"/>
              <a:buFont typeface="Wingdings" panose="05000000000000000000" pitchFamily="2" charset="2"/>
              <a:buNone/>
            </a:pPr>
            <a:r>
              <a:rPr lang="en-US" altLang="zh-CN" sz="2400" dirty="0">
                <a:latin typeface="Comic Sans MS" panose="030F0702030302020204" pitchFamily="66" charset="0"/>
                <a:ea typeface="黑体" panose="02010609060101010101" pitchFamily="49" charset="-122"/>
              </a:rPr>
              <a:t>      </a:t>
            </a:r>
            <a:r>
              <a:rPr lang="zh-CN" altLang="en-US" sz="2400" dirty="0">
                <a:latin typeface="Comic Sans MS" panose="030F0702030302020204" pitchFamily="66" charset="0"/>
                <a:ea typeface="黑体" panose="02010609060101010101" pitchFamily="49" charset="-122"/>
              </a:rPr>
              <a:t>这些小菌落在核基因组中有其突变基础，线粒体蛋白一些亚基是由核基因编码的，这些核小菌落突变型称为</a:t>
            </a:r>
            <a:r>
              <a:rPr lang="en-US" altLang="zh-CN" sz="2400" dirty="0">
                <a:latin typeface="Comic Sans MS" panose="030F0702030302020204" pitchFamily="66" charset="0"/>
                <a:ea typeface="黑体" panose="02010609060101010101" pitchFamily="49" charset="-122"/>
              </a:rPr>
              <a:t>Pet</a:t>
            </a:r>
            <a:r>
              <a:rPr lang="zh-CN" altLang="en-US" sz="2400" baseline="30000" dirty="0">
                <a:latin typeface="Comic Sans MS" panose="030F0702030302020204" pitchFamily="66" charset="0"/>
                <a:ea typeface="黑体" panose="02010609060101010101" pitchFamily="49" charset="-122"/>
              </a:rPr>
              <a:t>－</a:t>
            </a:r>
          </a:p>
          <a:p>
            <a:pPr marL="0" lvl="0" indent="0" algn="just" eaLnBrk="1" hangingPunct="1">
              <a:lnSpc>
                <a:spcPct val="90000"/>
              </a:lnSpc>
              <a:buClr>
                <a:schemeClr val="hlink"/>
              </a:buClr>
              <a:buSzPct val="110000"/>
              <a:buFont typeface="Wingdings" panose="05000000000000000000" pitchFamily="2" charset="2"/>
              <a:buNone/>
            </a:pPr>
            <a:endParaRPr lang="en-US" altLang="zh-CN" sz="2000" dirty="0">
              <a:latin typeface="Comic Sans MS" panose="030F0702030302020204" pitchFamily="66" charset="0"/>
              <a:ea typeface="黑体" panose="02010609060101010101" pitchFamily="49" charset="-122"/>
            </a:endParaRPr>
          </a:p>
        </p:txBody>
      </p:sp>
      <p:sp>
        <p:nvSpPr>
          <p:cNvPr id="12294" name="文本框 1"/>
          <p:cNvSpPr txBox="1"/>
          <p:nvPr/>
        </p:nvSpPr>
        <p:spPr>
          <a:xfrm>
            <a:off x="5638800" y="4648200"/>
            <a:ext cx="2698750" cy="523875"/>
          </a:xfrm>
          <a:prstGeom prst="rect">
            <a:avLst/>
          </a:prstGeom>
          <a:noFill/>
          <a:ln w="9525">
            <a:noFill/>
          </a:ln>
        </p:spPr>
        <p:txBody>
          <a:bodyPr wrap="none">
            <a:spAutoFit/>
          </a:bodyPr>
          <a:lstStyle/>
          <a:p>
            <a:r>
              <a:rPr lang="zh-CN" altLang="en-US" sz="2800" dirty="0">
                <a:latin typeface="黑体" panose="02010609060101010101" pitchFamily="49" charset="-122"/>
                <a:ea typeface="黑体" panose="02010609060101010101" pitchFamily="49" charset="-122"/>
              </a:rPr>
              <a:t>为什么不是</a:t>
            </a:r>
            <a:r>
              <a:rPr lang="en-US" altLang="zh-CN" sz="2800" dirty="0">
                <a:latin typeface="黑体" panose="02010609060101010101" pitchFamily="49" charset="-122"/>
                <a:ea typeface="黑体" panose="02010609060101010101" pitchFamily="49" charset="-122"/>
              </a:rPr>
              <a:t>3</a:t>
            </a:r>
            <a:r>
              <a:rPr lang="zh-CN" altLang="en-US" sz="2800" dirty="0">
                <a:latin typeface="黑体" panose="02010609060101010101" pitchFamily="49" charset="-122"/>
                <a:ea typeface="黑体" panose="02010609060101010101" pitchFamily="49" charset="-122"/>
              </a:rPr>
              <a:t>：</a:t>
            </a:r>
            <a:r>
              <a:rPr lang="en-US" altLang="zh-CN" sz="2800" dirty="0">
                <a:latin typeface="黑体" panose="02010609060101010101" pitchFamily="49" charset="-122"/>
                <a:ea typeface="黑体" panose="02010609060101010101" pitchFamily="49" charset="-122"/>
              </a:rPr>
              <a:t>1</a:t>
            </a:r>
            <a:endParaRPr lang="zh-CN" altLang="en-US" sz="2800" dirty="0">
              <a:latin typeface="黑体" panose="02010609060101010101" pitchFamily="49" charset="-122"/>
              <a:ea typeface="黑体" panose="02010609060101010101" pitchFamily="49" charset="-122"/>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db2e7a0e-c326-446a-9447-2e01a266eac7"/>
  <p:tag name="COMMONDATA" val="eyJoZGlkIjoiZDIwNjBlMGFhZjk2NmNjOTU5ZTIwMzA4MGFlNWM3ZjgifQ=="/>
</p:tagLst>
</file>

<file path=ppt/theme/theme1.xml><?xml version="1.0" encoding="utf-8"?>
<a:theme xmlns:a="http://schemas.openxmlformats.org/drawingml/2006/main" name="Ppt0000002">
  <a:themeElements>
    <a:clrScheme name="Ppt0000002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fontScheme name="Ppt0000002">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2000" b="0" i="0" u="none" strike="noStrike" cap="none" normalizeH="0" baseline="0" smtClean="0">
            <a:ln>
              <a:noFill/>
            </a:ln>
            <a:solidFill>
              <a:srgbClr val="FFFF00"/>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2000" b="0" i="0" u="none" strike="noStrike" cap="none" normalizeH="0" baseline="0" smtClean="0">
            <a:ln>
              <a:noFill/>
            </a:ln>
            <a:solidFill>
              <a:srgbClr val="FFFF00"/>
            </a:solidFill>
            <a:effectLst/>
            <a:latin typeface="Arial" panose="020B0604020202020204" pitchFamily="34" charset="0"/>
            <a:ea typeface="宋体" panose="02010600030101010101" pitchFamily="2" charset="-122"/>
          </a:defRPr>
        </a:defPPr>
      </a:lstStyle>
    </a:lnDef>
  </a:objectDefaults>
  <a:extraClrSchemeLst>
    <a:extraClrScheme>
      <a:clrScheme name="Ppt0000002 1">
        <a:dk1>
          <a:srgbClr val="4C3A1C"/>
        </a:dk1>
        <a:lt1>
          <a:srgbClr val="FFFFFF"/>
        </a:lt1>
        <a:dk2>
          <a:srgbClr val="993300"/>
        </a:dk2>
        <a:lt2>
          <a:srgbClr val="CCAA00"/>
        </a:lt2>
        <a:accent1>
          <a:srgbClr val="FF3300"/>
        </a:accent1>
        <a:accent2>
          <a:srgbClr val="9E6600"/>
        </a:accent2>
        <a:accent3>
          <a:srgbClr val="CAADAA"/>
        </a:accent3>
        <a:accent4>
          <a:srgbClr val="DADADA"/>
        </a:accent4>
        <a:accent5>
          <a:srgbClr val="FFADAA"/>
        </a:accent5>
        <a:accent6>
          <a:srgbClr val="8F5C00"/>
        </a:accent6>
        <a:hlink>
          <a:srgbClr val="FFCC00"/>
        </a:hlink>
        <a:folHlink>
          <a:srgbClr val="F7DC97"/>
        </a:folHlink>
      </a:clrScheme>
      <a:clrMap bg1="dk2" tx1="lt1" bg2="dk1" tx2="lt2" accent1="accent1" accent2="accent2" accent3="accent3" accent4="accent4" accent5="accent5" accent6="accent6" hlink="hlink" folHlink="folHlink"/>
    </a:extraClrScheme>
    <a:extraClrScheme>
      <a:clrScheme name="Ppt0000002 2">
        <a:dk1>
          <a:srgbClr val="3D0058"/>
        </a:dk1>
        <a:lt1>
          <a:srgbClr val="FFFFFF"/>
        </a:lt1>
        <a:dk2>
          <a:srgbClr val="9188B0"/>
        </a:dk2>
        <a:lt2>
          <a:srgbClr val="DDE0DC"/>
        </a:lt2>
        <a:accent1>
          <a:srgbClr val="FFCC00"/>
        </a:accent1>
        <a:accent2>
          <a:srgbClr val="4C3D78"/>
        </a:accent2>
        <a:accent3>
          <a:srgbClr val="C7C3D4"/>
        </a:accent3>
        <a:accent4>
          <a:srgbClr val="DADADA"/>
        </a:accent4>
        <a:accent5>
          <a:srgbClr val="FFE2AA"/>
        </a:accent5>
        <a:accent6>
          <a:srgbClr val="44366C"/>
        </a:accent6>
        <a:hlink>
          <a:srgbClr val="743D78"/>
        </a:hlink>
        <a:folHlink>
          <a:srgbClr val="CC9900"/>
        </a:folHlink>
      </a:clrScheme>
      <a:clrMap bg1="dk2" tx1="lt1" bg2="dk1" tx2="lt2" accent1="accent1" accent2="accent2" accent3="accent3" accent4="accent4" accent5="accent5" accent6="accent6" hlink="hlink" folHlink="folHlink"/>
    </a:extraClrScheme>
    <a:extraClrScheme>
      <a:clrScheme name="Ppt0000002 3">
        <a:dk1>
          <a:srgbClr val="10104C"/>
        </a:dk1>
        <a:lt1>
          <a:srgbClr val="FFFFFF"/>
        </a:lt1>
        <a:dk2>
          <a:srgbClr val="003366"/>
        </a:dk2>
        <a:lt2>
          <a:srgbClr val="C6CCD4"/>
        </a:lt2>
        <a:accent1>
          <a:srgbClr val="33CCFF"/>
        </a:accent1>
        <a:accent2>
          <a:srgbClr val="5B5B8D"/>
        </a:accent2>
        <a:accent3>
          <a:srgbClr val="AAADB8"/>
        </a:accent3>
        <a:accent4>
          <a:srgbClr val="DADADA"/>
        </a:accent4>
        <a:accent5>
          <a:srgbClr val="ADE2FF"/>
        </a:accent5>
        <a:accent6>
          <a:srgbClr val="52527F"/>
        </a:accent6>
        <a:hlink>
          <a:srgbClr val="4529AB"/>
        </a:hlink>
        <a:folHlink>
          <a:srgbClr val="00CC99"/>
        </a:folHlink>
      </a:clrScheme>
      <a:clrMap bg1="dk2" tx1="lt1" bg2="dk1" tx2="lt2" accent1="accent1" accent2="accent2" accent3="accent3" accent4="accent4" accent5="accent5" accent6="accent6" hlink="hlink" folHlink="folHlink"/>
    </a:extraClrScheme>
    <a:extraClrScheme>
      <a:clrScheme name="Ppt0000002 4">
        <a:dk1>
          <a:srgbClr val="B0C8CA"/>
        </a:dk1>
        <a:lt1>
          <a:srgbClr val="FFFFFF"/>
        </a:lt1>
        <a:dk2>
          <a:srgbClr val="000099"/>
        </a:dk2>
        <a:lt2>
          <a:srgbClr val="FFFFFF"/>
        </a:lt2>
        <a:accent1>
          <a:srgbClr val="89C4FF"/>
        </a:accent1>
        <a:accent2>
          <a:srgbClr val="00008C"/>
        </a:accent2>
        <a:accent3>
          <a:srgbClr val="AAAACA"/>
        </a:accent3>
        <a:accent4>
          <a:srgbClr val="DADADA"/>
        </a:accent4>
        <a:accent5>
          <a:srgbClr val="C4DEFF"/>
        </a:accent5>
        <a:accent6>
          <a:srgbClr val="00007E"/>
        </a:accent6>
        <a:hlink>
          <a:srgbClr val="6666FF"/>
        </a:hlink>
        <a:folHlink>
          <a:srgbClr val="C0C0C0"/>
        </a:folHlink>
      </a:clrScheme>
      <a:clrMap bg1="dk2" tx1="lt1" bg2="dk1" tx2="lt2" accent1="accent1" accent2="accent2" accent3="accent3" accent4="accent4" accent5="accent5" accent6="accent6" hlink="hlink" folHlink="folHlink"/>
    </a:extraClrScheme>
    <a:extraClrScheme>
      <a:clrScheme name="Ppt0000002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clrMap bg1="dk2" tx1="lt1" bg2="dk1" tx2="lt2" accent1="accent1" accent2="accent2" accent3="accent3" accent4="accent4" accent5="accent5" accent6="accent6" hlink="hlink" folHlink="folHlink"/>
    </a:extraClrScheme>
    <a:extraClrScheme>
      <a:clrScheme name="Ppt0000002 6">
        <a:dk1>
          <a:srgbClr val="809296"/>
        </a:dk1>
        <a:lt1>
          <a:srgbClr val="FFFFFF"/>
        </a:lt1>
        <a:dk2>
          <a:srgbClr val="6699FF"/>
        </a:dk2>
        <a:lt2>
          <a:srgbClr val="B3EDFF"/>
        </a:lt2>
        <a:accent1>
          <a:srgbClr val="FF9933"/>
        </a:accent1>
        <a:accent2>
          <a:srgbClr val="FFAA99"/>
        </a:accent2>
        <a:accent3>
          <a:srgbClr val="B8CAFF"/>
        </a:accent3>
        <a:accent4>
          <a:srgbClr val="DADADA"/>
        </a:accent4>
        <a:accent5>
          <a:srgbClr val="FFCAAD"/>
        </a:accent5>
        <a:accent6>
          <a:srgbClr val="E79A8A"/>
        </a:accent6>
        <a:hlink>
          <a:srgbClr val="FFCFAB"/>
        </a:hlink>
        <a:folHlink>
          <a:srgbClr val="CC9900"/>
        </a:folHlink>
      </a:clrScheme>
      <a:clrMap bg1="dk2" tx1="lt1" bg2="dk1" tx2="lt2" accent1="accent1" accent2="accent2" accent3="accent3" accent4="accent4" accent5="accent5" accent6="accent6" hlink="hlink" folHlink="folHlink"/>
    </a:extraClrScheme>
    <a:extraClrScheme>
      <a:clrScheme name="Ppt0000002 7">
        <a:dk1>
          <a:srgbClr val="006666"/>
        </a:dk1>
        <a:lt1>
          <a:srgbClr val="FFFFFF"/>
        </a:lt1>
        <a:dk2>
          <a:srgbClr val="85D1E3"/>
        </a:dk2>
        <a:lt2>
          <a:srgbClr val="CCFFFF"/>
        </a:lt2>
        <a:accent1>
          <a:srgbClr val="FFCC00"/>
        </a:accent1>
        <a:accent2>
          <a:srgbClr val="00CC99"/>
        </a:accent2>
        <a:accent3>
          <a:srgbClr val="C2E5EF"/>
        </a:accent3>
        <a:accent4>
          <a:srgbClr val="DADADA"/>
        </a:accent4>
        <a:accent5>
          <a:srgbClr val="FFE2AA"/>
        </a:accent5>
        <a:accent6>
          <a:srgbClr val="00B98A"/>
        </a:accent6>
        <a:hlink>
          <a:srgbClr val="0099FF"/>
        </a:hlink>
        <a:folHlink>
          <a:srgbClr val="6600CC"/>
        </a:folHlink>
      </a:clrScheme>
      <a:clrMap bg1="dk2" tx1="lt1" bg2="dk1" tx2="lt2" accent1="accent1" accent2="accent2" accent3="accent3" accent4="accent4" accent5="accent5" accent6="accent6" hlink="hlink" folHlink="folHlink"/>
    </a:extraClrScheme>
    <a:extraClrScheme>
      <a:clrScheme name="Ppt0000002 8">
        <a:dk1>
          <a:srgbClr val="404B3D"/>
        </a:dk1>
        <a:lt1>
          <a:srgbClr val="FFFFFF"/>
        </a:lt1>
        <a:dk2>
          <a:srgbClr val="A7A491"/>
        </a:dk2>
        <a:lt2>
          <a:srgbClr val="CCD0CA"/>
        </a:lt2>
        <a:accent1>
          <a:srgbClr val="33CCCC"/>
        </a:accent1>
        <a:accent2>
          <a:srgbClr val="004E4C"/>
        </a:accent2>
        <a:accent3>
          <a:srgbClr val="D0CFC7"/>
        </a:accent3>
        <a:accent4>
          <a:srgbClr val="DADADA"/>
        </a:accent4>
        <a:accent5>
          <a:srgbClr val="ADE2E2"/>
        </a:accent5>
        <a:accent6>
          <a:srgbClr val="004644"/>
        </a:accent6>
        <a:hlink>
          <a:srgbClr val="477781"/>
        </a:hlink>
        <a:folHlink>
          <a:srgbClr val="85CC74"/>
        </a:folHlink>
      </a:clrScheme>
      <a:clrMap bg1="dk2" tx1="lt1" bg2="dk1" tx2="lt2" accent1="accent1" accent2="accent2" accent3="accent3" accent4="accent4" accent5="accent5" accent6="accent6" hlink="hlink" folHlink="folHlink"/>
    </a:extraClrScheme>
    <a:extraClrScheme>
      <a:clrScheme name="Ppt0000002 9">
        <a:dk1>
          <a:srgbClr val="000000"/>
        </a:dk1>
        <a:lt1>
          <a:srgbClr val="FFFFFF"/>
        </a:lt1>
        <a:dk2>
          <a:srgbClr val="FFFFAF"/>
        </a:dk2>
        <a:lt2>
          <a:srgbClr val="676597"/>
        </a:lt2>
        <a:accent1>
          <a:srgbClr val="66CCFF"/>
        </a:accent1>
        <a:accent2>
          <a:srgbClr val="CCECFF"/>
        </a:accent2>
        <a:accent3>
          <a:srgbClr val="FFFFFF"/>
        </a:accent3>
        <a:accent4>
          <a:srgbClr val="000000"/>
        </a:accent4>
        <a:accent5>
          <a:srgbClr val="B8E2FF"/>
        </a:accent5>
        <a:accent6>
          <a:srgbClr val="B9D6E7"/>
        </a:accent6>
        <a:hlink>
          <a:srgbClr val="6600CC"/>
        </a:hlink>
        <a:folHlink>
          <a:srgbClr val="0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武汉大学丁毅航天项目</Template>
  <TotalTime>128</TotalTime>
  <Words>4657</Words>
  <Application>Microsoft Office PowerPoint</Application>
  <PresentationFormat>全屏显示(4:3)</PresentationFormat>
  <Paragraphs>339</Paragraphs>
  <Slides>68</Slides>
  <Notes>1</Notes>
  <HiddenSlides>2</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0</vt:i4>
      </vt:variant>
      <vt:variant>
        <vt:lpstr>幻灯片标题</vt:lpstr>
      </vt:variant>
      <vt:variant>
        <vt:i4>68</vt:i4>
      </vt:variant>
    </vt:vector>
  </HeadingPairs>
  <TitlesOfParts>
    <vt:vector size="85" baseType="lpstr">
      <vt:lpstr>Arial Unicode MS</vt:lpstr>
      <vt:lpstr>Monotype Sorts</vt:lpstr>
      <vt:lpstr>等线</vt:lpstr>
      <vt:lpstr>黑体</vt:lpstr>
      <vt:lpstr>华文新魏</vt:lpstr>
      <vt:lpstr>隶书</vt:lpstr>
      <vt:lpstr>宋体</vt:lpstr>
      <vt:lpstr>Arial</vt:lpstr>
      <vt:lpstr>Calibri</vt:lpstr>
      <vt:lpstr>Comic Sans MS</vt:lpstr>
      <vt:lpstr>Symbol</vt:lpstr>
      <vt:lpstr>Tahoma</vt:lpstr>
      <vt:lpstr>Times New Roman</vt:lpstr>
      <vt:lpstr>Wingdings</vt:lpstr>
      <vt:lpstr>Wingdings 2</vt:lpstr>
      <vt:lpstr>Wingdings 3</vt:lpstr>
      <vt:lpstr>Ppt0000002</vt:lpstr>
      <vt:lpstr>第五章 核外遗传分析</vt:lpstr>
      <vt:lpstr>5.1 　核外遗传的性质与特点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5.1.3衣藻抗生素抗性的遗传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（2）果蝇的感染性遗传</vt:lpstr>
      <vt:lpstr>       5.2 　母体影响</vt:lpstr>
      <vt:lpstr>5.2.1 　短暂的母体影响</vt:lpstr>
      <vt:lpstr>PowerPoint 演示文稿</vt:lpstr>
      <vt:lpstr>PowerPoint 演示文稿</vt:lpstr>
      <vt:lpstr>5.2.2 持久的母体影响</vt:lpstr>
      <vt:lpstr>PowerPoint 演示文稿</vt:lpstr>
      <vt:lpstr>PowerPoint 演示文稿</vt:lpstr>
      <vt:lpstr>PowerPoint 演示文稿</vt:lpstr>
      <vt:lpstr>5.3 　线粒体遗传及其分子基础</vt:lpstr>
      <vt:lpstr>5.3.1 　线粒体基因组</vt:lpstr>
      <vt:lpstr>PowerPoint 演示文稿</vt:lpstr>
      <vt:lpstr>PowerPoint 演示文稿</vt:lpstr>
      <vt:lpstr>PowerPoint 演示文稿</vt:lpstr>
      <vt:lpstr>PowerPoint 演示文稿</vt:lpstr>
      <vt:lpstr>（3） 线粒体的蛋白质合成</vt:lpstr>
      <vt:lpstr>PowerPoint 演示文稿</vt:lpstr>
      <vt:lpstr>5.3.3 线粒体基因产物与核基因产物间的相互作用</vt:lpstr>
      <vt:lpstr>PowerPoint 演示文稿</vt:lpstr>
      <vt:lpstr>PowerPoint 演示文稿</vt:lpstr>
      <vt:lpstr>线粒体基因病的遗传特点</vt:lpstr>
      <vt:lpstr>线粒体DNA的突变情况</vt:lpstr>
      <vt:lpstr>线粒体夏娃</vt:lpstr>
      <vt:lpstr>PowerPoint 演示文稿</vt:lpstr>
      <vt:lpstr>PowerPoint 演示文稿</vt:lpstr>
      <vt:lpstr>PowerPoint 演示文稿</vt:lpstr>
      <vt:lpstr>PowerPoint 演示文稿</vt:lpstr>
      <vt:lpstr>5.5 线粒体和叶绿体的起源与进化</vt:lpstr>
      <vt:lpstr>PowerPoint 演示文稿</vt:lpstr>
      <vt:lpstr>PowerPoint 演示文稿</vt:lpstr>
      <vt:lpstr>      5.6 核外遗传与植物雄性不育</vt:lpstr>
      <vt:lpstr>如何得到水稻杂交种子？</vt:lpstr>
      <vt:lpstr>（1）核不育型</vt:lpstr>
      <vt:lpstr>遗传研究表明：</vt:lpstr>
      <vt:lpstr>（2）质─核不育型 细胞质雄性不育 （cytoplasmic male sterility，CMS）</vt:lpstr>
      <vt:lpstr>PowerPoint 演示文稿</vt:lpstr>
      <vt:lpstr>PowerPoint 演示文稿</vt:lpstr>
      <vt:lpstr>不育系育种</vt:lpstr>
      <vt:lpstr>PowerPoint 演示文稿</vt:lpstr>
      <vt:lpstr>PowerPoint 演示文稿</vt:lpstr>
      <vt:lpstr>PowerPoint 演示文稿</vt:lpstr>
      <vt:lpstr>杂交水稻雄性不育机理研究进展</vt:lpstr>
      <vt:lpstr>PowerPoint 演示文稿</vt:lpstr>
      <vt:lpstr>PowerPoint 演示文稿</vt:lpstr>
      <vt:lpstr>PowerPoint 演示文稿</vt:lpstr>
      <vt:lpstr>PowerPoint 演示文稿</vt:lpstr>
      <vt:lpstr> 作  业</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zgao</dc:creator>
  <cp:lastModifiedBy>gao</cp:lastModifiedBy>
  <cp:revision>340</cp:revision>
  <dcterms:created xsi:type="dcterms:W3CDTF">2019-03-19T15:32:18Z</dcterms:created>
  <dcterms:modified xsi:type="dcterms:W3CDTF">2023-03-22T04:27:21Z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2052-11.1.0.13703</vt:lpwstr>
  </property>
  <property fmtid="{D5CDD505-2E9C-101B-9397-08002B2CF9AE}" pid="4" name="ICV">
    <vt:lpwstr>B5FA5F4A17FE4599818EF0026D1BC6B1</vt:lpwstr>
  </property>
</Properties>
</file>